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3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4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85" r:id="rId4"/>
    <p:sldMasterId id="2147484034" r:id="rId5"/>
    <p:sldMasterId id="2147484076" r:id="rId6"/>
    <p:sldMasterId id="2147484137" r:id="rId7"/>
    <p:sldMasterId id="2147484181" r:id="rId8"/>
  </p:sldMasterIdLst>
  <p:notesMasterIdLst>
    <p:notesMasterId r:id="rId18"/>
  </p:notesMasterIdLst>
  <p:handoutMasterIdLst>
    <p:handoutMasterId r:id="rId19"/>
  </p:handoutMasterIdLst>
  <p:sldIdLst>
    <p:sldId id="2147478922" r:id="rId9"/>
    <p:sldId id="2147478908" r:id="rId10"/>
    <p:sldId id="2147478901" r:id="rId11"/>
    <p:sldId id="2147478910" r:id="rId12"/>
    <p:sldId id="2147478867" r:id="rId13"/>
    <p:sldId id="2147478923" r:id="rId14"/>
    <p:sldId id="2147479258" r:id="rId15"/>
    <p:sldId id="2147479254" r:id="rId16"/>
    <p:sldId id="2147478877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5D8303A2-29F8-4985-BEF2-804C4B98E05A}">
          <p14:sldIdLst>
            <p14:sldId id="2147478922"/>
            <p14:sldId id="2147478908"/>
            <p14:sldId id="2147478901"/>
            <p14:sldId id="2147478910"/>
            <p14:sldId id="2147478867"/>
            <p14:sldId id="2147478923"/>
            <p14:sldId id="2147479258"/>
            <p14:sldId id="2147479254"/>
            <p14:sldId id="21474788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566" userDrawn="1">
          <p15:clr>
            <a:srgbClr val="A4A3A4"/>
          </p15:clr>
        </p15:guide>
        <p15:guide id="4" orient="horz" pos="52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12F508-E2D9-2D81-7DAC-0474D682A635}" name="LANOS Barthelemy (AGRI)" initials="BL" userId="S::Barthelemy.LANOS@ec.europa.eu::879a0fb2-0888-41a4-a3f7-2a28ff73899c" providerId="AD"/>
  <p188:author id="{D2EE5D09-C1C3-A30E-9D0A-E3EEF3F29D29}" name="LANOS Barthelemy (AGRI)" initials="L(" userId="S::barthelemy.lanos@ec.europa.eu::879a0fb2-0888-41a4-a3f7-2a28ff73899c" providerId="AD"/>
  <p188:author id="{7A918612-8530-6A7E-8B0D-E9FFA76CA072}" name="GESLAIN-LANEELLE Catherine (AGRI)" initials="G(" userId="S::catherine.geslain-laneelle@ec.europa.eu::8141d2b7-b38f-4319-9112-a23e2a63e92f" providerId="AD"/>
  <p188:author id="{6FD0371A-9923-52A8-E613-171B2B435576}" name="DYJA Katarzyna (AGRI)" initials="D(" userId="S::katarzyna.dyja@ec.europa.eu::6164130f-6e70-4fd2-8dc0-e9de5fcdb9b0" providerId="AD"/>
  <p188:author id="{1F124069-1D54-0D63-D6CA-E496CFB11A99}" name="HEIDELBACH Olaf (AGRI)" initials="H(" userId="S::olaf.heidelbach@ec.europa.eu::8a3890d3-38dc-4c75-a1e9-b3ce438438d6" providerId="AD"/>
  <p188:author id="{BEA9927C-EA98-6A08-878B-B35E8CAD68B7}" name="VARBANOVA Elissaveta (AGRI)" initials="V(" userId="S::elissaveta.varbanova@ec.europa.eu::25238d9a-25e4-436b-b360-486f3af473e5" providerId="AD"/>
  <p188:author id="{B4B4D495-6E55-4E24-F11E-84238F5BFFD7}" name="COSSU Fabio (AGRI)" initials="C(" userId="S::fabio.cossu@ec.europa.eu::bf44ec25-92a2-4f33-9c0c-e98563d9304e" providerId="AD"/>
  <p188:author id="{C8AFF69C-18CE-87D3-75AC-BDF1B1DDE79C}" name="HEMSING Falk (AGRI)" initials="FH" userId="S::Falk.HEMSING@ec.europa.eu::56e66c38-7e07-41cb-b80b-d45173418d53" providerId="AD"/>
  <p188:author id="{7D3285AC-B519-7570-C5F7-0894E493B4CC}" name="HEIREBAUDT-DANLOS Marie-Laure (AGRI)" initials="H(" userId="S::marie-laure.heirebaudt@ec.europa.eu::eaac4684-eae5-4add-8535-9a34e7ff3e68" providerId="AD"/>
  <p188:author id="{586911B6-2468-624E-6937-5105A8F244B1}" name="COSSU Fabio (AGRI)" initials="FC" userId="S::Fabio.COSSU@ec.europa.eu::bf44ec25-92a2-4f33-9c0c-e98563d9304e" providerId="AD"/>
  <p188:author id="{359E3BB6-FAAA-AE65-E222-67AA7B6949CC}" name="DI RUBBO Pasquale (AGRI)" initials="D(" userId="S::pasquale.di-rubbo@ec.europa.eu::582df472-da8b-4881-89b7-5f5de7d442e8" providerId="AD"/>
  <p188:author id="{BC1450B7-D829-5E4B-9D92-382C2BD071D7}" name="BRAKALOVA Marina (AGRI)" initials="B(" userId="S::marina.brakalova@ec.europa.eu::32342a9e-8dd4-4135-96e4-4e991706a351" providerId="AD"/>
  <p188:author id="{2F1F83C7-5776-A81D-D092-CF99C3B06A95}" name="DAVILA DIAZ Gregorio (AGRI)" initials="D(" userId="S::gregorio.davila-diaz@ec.europa.eu::3eccca11-24bd-47e5-a9c0-17c0f81a4a07" providerId="AD"/>
  <p188:author id="{A7F111C9-CAB2-6E5F-97F1-22C2760B30DD}" name="DI RUBBO Pasquale (AGRI)" initials=" " userId="DI RUBBO Pasquale (AGRI)" providerId="None"/>
  <p188:author id="{8E093CD8-A075-9113-B907-55D1C87657EC}" name="BRAKALOVA Marina (AGRI)" initials="MB" userId="S::Marina.BRAKALOVA@ec.europa.eu::32342a9e-8dd4-4135-96e4-4e991706a351" providerId="AD"/>
  <p188:author id="{4997F9E2-D926-0505-7373-4BD90AA9183F}" name="JAKUBOWICZ Muriel (BUDG)" initials="MJ" userId="S::Muriel.JAKUBOWICZ@ec.europa.eu::64a97a86-770a-4ba6-b117-c98b2fd570c2" providerId="AD"/>
  <p188:author id="{546B00E4-658A-F498-D2E0-EEA62205BF38}" name="ROSENOW Kerstin (AGRI)" initials="user" userId="ROSENOW Kerstin (AGRI)" providerId="None"/>
  <p188:author id="{C05383F3-1795-6C0B-5859-22F85252F5B1}" name="LAMBRECHT Regine (ESTAT-EXT)" initials="RL" userId="S::Regine.LAMBRECHT@ext.ec.europa.eu::1a5166bf-0d9b-4429-b96c-64f3c887b7a8" providerId="AD"/>
  <p188:author id="{8CBBB4FD-1D75-1268-57C1-B7F3F9C62057}" name="RAMON I SUMOY Ricard (AGRI)" initials="R(" userId="S::ricard.ramon@ec.europa.eu::75da0ed3-6f79-4bb6-a912-6d3902c4db47" providerId="AD"/>
  <p188:author id="{8FE4D3FE-543A-233B-C95E-5CA8BD2CF28E}" name="VAN DRIEL Martin (AGRI)" initials="V(" userId="S::martin.van-driel@ec.europa.eu::66f925c4-47c1-480a-b8db-e3552f0154e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FBCD"/>
    <a:srgbClr val="FFF9A7"/>
    <a:srgbClr val="FE877E"/>
    <a:srgbClr val="FFE07D"/>
    <a:srgbClr val="23996C"/>
    <a:srgbClr val="F7F7F7"/>
    <a:srgbClr val="BBD1EA"/>
    <a:srgbClr val="DDE8FF"/>
    <a:srgbClr val="D5E7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7" autoAdjust="0"/>
  </p:normalViewPr>
  <p:slideViewPr>
    <p:cSldViewPr snapToGrid="0">
      <p:cViewPr varScale="1">
        <p:scale>
          <a:sx n="114" d="100"/>
          <a:sy n="114" d="100"/>
        </p:scale>
        <p:origin x="438" y="102"/>
      </p:cViewPr>
      <p:guideLst>
        <p:guide orient="horz" pos="2341"/>
        <p:guide pos="3840"/>
        <p:guide orient="horz" pos="3566"/>
        <p:guide orient="horz" pos="527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30B5A-9DB6-7CFD-E780-F3D9E91FE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4E8C3C-0F72-3CAA-4C51-52A076129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2ACCB7-2AC5-39FE-2854-5C51E8BC0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noProof="0">
                <a:ea typeface="Calibri"/>
                <a:cs typeface="Calibri"/>
              </a:rPr>
              <a:t>The core of MMF spending will be delivered via three pillars: </a:t>
            </a:r>
            <a:r>
              <a:rPr lang="en-IE" b="1" noProof="0">
                <a:ea typeface="Calibri"/>
                <a:cs typeface="Calibri"/>
              </a:rPr>
              <a:t>Competitiveness Fund </a:t>
            </a:r>
            <a:r>
              <a:rPr lang="en-IE" noProof="0">
                <a:ea typeface="Calibri"/>
                <a:cs typeface="Calibri"/>
              </a:rPr>
              <a:t>(and accompanying Regulation  on Horizon), </a:t>
            </a:r>
            <a:r>
              <a:rPr lang="en-IE" b="1" noProof="0">
                <a:ea typeface="Calibri"/>
                <a:cs typeface="Calibri"/>
              </a:rPr>
              <a:t>NRP Fund </a:t>
            </a:r>
            <a:r>
              <a:rPr lang="en-IE" noProof="0">
                <a:ea typeface="Calibri"/>
                <a:cs typeface="Calibri"/>
              </a:rPr>
              <a:t>and the </a:t>
            </a:r>
            <a:r>
              <a:rPr lang="en-IE" b="1" noProof="0">
                <a:ea typeface="Calibri"/>
                <a:cs typeface="Calibri"/>
              </a:rPr>
              <a:t>Global Europe Instrument</a:t>
            </a:r>
            <a:r>
              <a:rPr lang="en-IE" noProof="0">
                <a:ea typeface="Calibri"/>
                <a:cs typeface="Calibri"/>
              </a:rPr>
              <a:t> (external action)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noProof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noProof="0">
                <a:ea typeface="Calibri"/>
                <a:cs typeface="Calibri"/>
              </a:rPr>
              <a:t>Funding  for the </a:t>
            </a:r>
            <a:r>
              <a:rPr lang="en-IE" b="1" noProof="0">
                <a:ea typeface="Calibri"/>
                <a:cs typeface="Calibri"/>
              </a:rPr>
              <a:t>CAP</a:t>
            </a:r>
            <a:r>
              <a:rPr lang="en-IE" noProof="0">
                <a:ea typeface="Calibri"/>
                <a:cs typeface="Calibri"/>
              </a:rPr>
              <a:t> will be delivered via the National and Regional Partnership Plans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noProof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noProof="0">
                <a:ea typeface="Calibri"/>
                <a:cs typeface="Calibri"/>
              </a:rPr>
              <a:t>The NRP Regulation provides common rules (budget allocation, contents of the Plans, financing rules, governance etc.) however specific requirements for the CAP interventions are provided in the separate </a:t>
            </a:r>
            <a:r>
              <a:rPr lang="en-IE" b="1" noProof="0">
                <a:ea typeface="Calibri"/>
                <a:cs typeface="Calibri"/>
              </a:rPr>
              <a:t>CAP Regulation</a:t>
            </a:r>
            <a:r>
              <a:rPr lang="en-IE" noProof="0">
                <a:ea typeface="Calibri"/>
                <a:cs typeface="Calibri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noProof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noProof="0">
                <a:ea typeface="Calibri"/>
                <a:cs typeface="Calibri"/>
              </a:rPr>
              <a:t>The CAP legislative framework is completed by the </a:t>
            </a:r>
            <a:r>
              <a:rPr lang="en-IE" b="1" noProof="0">
                <a:ea typeface="Calibri"/>
                <a:cs typeface="Calibri"/>
              </a:rPr>
              <a:t>CMO Regulation</a:t>
            </a:r>
            <a:r>
              <a:rPr lang="en-IE" noProof="0">
                <a:ea typeface="Calibri"/>
                <a:cs typeface="Calibri"/>
              </a:rPr>
              <a:t>, as per amending proposal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noProof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noProof="0">
                <a:ea typeface="Calibri"/>
                <a:cs typeface="Calibri"/>
              </a:rPr>
              <a:t>A </a:t>
            </a:r>
            <a:r>
              <a:rPr lang="en-IE" b="1" noProof="0">
                <a:ea typeface="Calibri"/>
                <a:cs typeface="Calibri"/>
              </a:rPr>
              <a:t>common framework for performance and budget tracking </a:t>
            </a:r>
            <a:r>
              <a:rPr lang="en-IE" noProof="0">
                <a:ea typeface="Calibri"/>
                <a:cs typeface="Calibri"/>
              </a:rPr>
              <a:t>is established for all MFF spending instruments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noProof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B61D4-F67A-261B-CCA8-62B08C6B1E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819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46565-2F9D-23C5-7549-6BA70135E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DA1BB4-869C-3FE9-C90B-01E1B3FFA9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8B8B2B-6853-5231-B538-7E88A70580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new long-term budget will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bring together EU funds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implemented by Member States and Regions under one coherent strategy, and a single rulebook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strategy will be implemented through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 and Regional Partnership Plans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that will identify investments and reforms to better address the challenges of Member States and Regions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Plans will be designed and implemented in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close partnership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between the Commission, the Member States, Regions,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 communities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all other relevant stakeholders.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I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I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Commission proposes to introduce a ‘</a:t>
            </a:r>
            <a:r>
              <a:rPr lang="en-IE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regional check</a:t>
            </a:r>
            <a:r>
              <a:rPr lang="en-I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to further guarantee the full involvement of regional and local authorities in the preparation, implementation and evaluation of the Plans and enhance </a:t>
            </a:r>
            <a:r>
              <a:rPr lang="en-IE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transparency</a:t>
            </a:r>
            <a:r>
              <a:rPr lang="en-I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process.</a:t>
            </a:r>
            <a:endParaRPr lang="en-IE" sz="11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Plans offer much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flexibility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MS to tailor EU funding support to their needs and challenges while be coherent with EU level priorities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Commission will work together with MS through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 recommendations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ensure EU, national and territorial priorities are aligned and that resources go where it matter the most</a:t>
            </a:r>
            <a:endParaRPr lang="en-I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D4D91B-BB62-C6EC-55AC-6CC579C368A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8553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1BBC3-D405-7F6D-00CE-7499D6A5E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E99D1-B2F8-EC54-C30A-A0D8C23B2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0901BB-D21F-F9CA-03A2-4002DB356B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Fostering links between EU funding instruments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a key principle for the 2028-2034 multiannual financial framework (MFF).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National and Regional Partnership Plans e</a:t>
            </a:r>
            <a:r>
              <a:rPr lang="en-US" dirty="0"/>
              <a:t>nhance coordination across policies, creating synergies that support comprehensive support to farming and rural development.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err="1"/>
              <a:t>Harmonised</a:t>
            </a:r>
            <a:r>
              <a:rPr lang="en-US" b="1" dirty="0"/>
              <a:t> Rules and governance will enhance CAP support</a:t>
            </a:r>
            <a:r>
              <a:rPr lang="en-US" dirty="0"/>
              <a:t>, unlocking opportunities for farmers and rural areas (examples provided in the next slide)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Beyond income support, this means focus on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holistic rural development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improving infrastructure, services, skills, and living conditions.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/>
              <a:t>The new framework </a:t>
            </a:r>
            <a:r>
              <a:rPr lang="en-US" b="0" dirty="0" err="1"/>
              <a:t>prioritises</a:t>
            </a:r>
            <a:r>
              <a:rPr lang="en-US" dirty="0"/>
              <a:t> outcomes over funding sources, ensuring simpler access and more impactful use of public and private resources</a:t>
            </a:r>
          </a:p>
          <a:p>
            <a:endParaRPr lang="en-US" b="1" dirty="0"/>
          </a:p>
          <a:p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6EB72-3E31-94B7-505B-BDDEC9B74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031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A7A54-E01E-46E3-AA87-136FF47D89E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409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D3763-4B4E-97FC-83E0-75A12908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5853CA-63B9-0BD8-8CA5-B6FB91F731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A7EAE0-8F58-9435-0CC5-5B942FCB4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Fostering links between EU funding instruments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a key principle for the 2028-2034 multiannual financial framework (MFF).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National and Regional Partnership Plans e</a:t>
            </a:r>
            <a:r>
              <a:rPr lang="en-US" dirty="0"/>
              <a:t>nhance coordination across policies, creating synergies that support comprehensive support to farming and rural development.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err="1"/>
              <a:t>Harmonised</a:t>
            </a:r>
            <a:r>
              <a:rPr lang="en-US" b="1" dirty="0"/>
              <a:t> Rules and governance will enhance CAP support</a:t>
            </a:r>
            <a:r>
              <a:rPr lang="en-US" dirty="0"/>
              <a:t>, unlocking opportunities for farmers and rural areas (examples provided in the next slide)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Beyond income support, this means focus on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holistic rural development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improving infrastructure, services, skills, and living conditions.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/>
              <a:t>The new framework </a:t>
            </a:r>
            <a:r>
              <a:rPr lang="en-US" b="0" dirty="0" err="1"/>
              <a:t>prioritises</a:t>
            </a:r>
            <a:r>
              <a:rPr lang="en-US" dirty="0"/>
              <a:t> outcomes over funding sources, ensuring simpler access and more impactful use of public and private resources</a:t>
            </a:r>
          </a:p>
          <a:p>
            <a:endParaRPr lang="en-US" b="1" dirty="0"/>
          </a:p>
          <a:p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B77A6-4987-9364-A2BB-D36BC0B71E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880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095C4-4B0D-4070-A769-5E8065039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99690D-34A6-EF32-02CA-2836926EF3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6B302B-875A-C34B-1574-739C36739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Fostering links between EU funding instruments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a key principle for the 2028-2034 multiannual financial framework (MFF).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National and Regional Partnership Plans e</a:t>
            </a:r>
            <a:r>
              <a:rPr lang="en-US" dirty="0"/>
              <a:t>nhance coordination across policies, creating synergies that support comprehensive support to farming and rural development.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err="1"/>
              <a:t>Harmonised</a:t>
            </a:r>
            <a:r>
              <a:rPr lang="en-US" b="1" dirty="0"/>
              <a:t> Rules and governance will enhance CAP support</a:t>
            </a:r>
            <a:r>
              <a:rPr lang="en-US" dirty="0"/>
              <a:t>, unlocking opportunities for farmers and rural areas (examples provided in the next slide)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Beyond income support, this means focus on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holistic rural development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improving infrastructure, services, skills, and living conditions.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/>
              <a:t>The new framework </a:t>
            </a:r>
            <a:r>
              <a:rPr lang="en-US" b="0" dirty="0" err="1"/>
              <a:t>prioritises</a:t>
            </a:r>
            <a:r>
              <a:rPr lang="en-US" dirty="0"/>
              <a:t> outcomes over funding sources, ensuring simpler access and more impactful use of public and private resources</a:t>
            </a:r>
          </a:p>
          <a:p>
            <a:endParaRPr lang="en-US" b="1" dirty="0"/>
          </a:p>
          <a:p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371CB-83CE-7C71-23C0-99E0A1EBF2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454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B2439-5577-9FCC-5E40-29CF0E60B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2D8286-13D4-B5EC-BC33-4FDB01797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45AC6E-E1D3-1E6D-81D9-ABE7FAEDC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0EB968-6EF5-D7B1-CBDE-46E10260AA8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968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option 1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7486"/>
            <a:ext cx="2743200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0714"/>
            <a:ext cx="10515600" cy="1020337"/>
          </a:xfrm>
          <a:noFill/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243158"/>
            <a:ext cx="3176847" cy="304616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European Commission">
            <a:extLst>
              <a:ext uri="{FF2B5EF4-FFF2-40B4-BE49-F238E27FC236}">
                <a16:creationId xmlns:a16="http://schemas.microsoft.com/office/drawing/2014/main" id="{85D80D5D-B11B-B8B1-1D33-81E7377D5953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  <p:pic>
        <p:nvPicPr>
          <p:cNvPr id="2" name="Picture 1" descr="European Commission">
            <a:extLst>
              <a:ext uri="{FF2B5EF4-FFF2-40B4-BE49-F238E27FC236}">
                <a16:creationId xmlns:a16="http://schemas.microsoft.com/office/drawing/2014/main" id="{40639328-2DD8-B453-1657-708B9315E22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502190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using a computer&#10;&#10;AI-generated content may be incorrect.">
            <a:extLst>
              <a:ext uri="{FF2B5EF4-FFF2-40B4-BE49-F238E27FC236}">
                <a16:creationId xmlns:a16="http://schemas.microsoft.com/office/drawing/2014/main" id="{EC1F5650-624B-DB82-8BFA-8529CDD99C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286"/>
          </a:xfrm>
          <a:prstGeom prst="rect">
            <a:avLst/>
          </a:prstGeom>
        </p:spPr>
      </p:pic>
      <p:pic>
        <p:nvPicPr>
          <p:cNvPr id="4" name="Picture 3" descr="European Commission">
            <a:extLst>
              <a:ext uri="{FF2B5EF4-FFF2-40B4-BE49-F238E27FC236}">
                <a16:creationId xmlns:a16="http://schemas.microsoft.com/office/drawing/2014/main" id="{E097CC51-5634-23E7-410F-33A5314D9A99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27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computer&#10;&#10;AI-generated content may be incorrect.">
            <a:extLst>
              <a:ext uri="{FF2B5EF4-FFF2-40B4-BE49-F238E27FC236}">
                <a16:creationId xmlns:a16="http://schemas.microsoft.com/office/drawing/2014/main" id="{95AB4C5B-D4A6-376A-60B2-A4986FD4C6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286"/>
            <a:ext cx="12192000" cy="6860286"/>
          </a:xfrm>
          <a:prstGeom prst="rect">
            <a:avLst/>
          </a:prstGeom>
        </p:spPr>
      </p:pic>
      <p:pic>
        <p:nvPicPr>
          <p:cNvPr id="4" name="Picture 3" descr="European Commission">
            <a:extLst>
              <a:ext uri="{FF2B5EF4-FFF2-40B4-BE49-F238E27FC236}">
                <a16:creationId xmlns:a16="http://schemas.microsoft.com/office/drawing/2014/main" id="{E097CC51-5634-23E7-410F-33A5314D9A99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6021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rectangle&#10;&#10;AI-generated content may be incorrect.">
            <a:extLst>
              <a:ext uri="{FF2B5EF4-FFF2-40B4-BE49-F238E27FC236}">
                <a16:creationId xmlns:a16="http://schemas.microsoft.com/office/drawing/2014/main" id="{E92EC2CB-033E-7497-CAAE-95EF353A28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03" cy="6858487"/>
          </a:xfrm>
          <a:prstGeom prst="rect">
            <a:avLst/>
          </a:prstGeom>
        </p:spPr>
      </p:pic>
      <p:pic>
        <p:nvPicPr>
          <p:cNvPr id="6" name="Picture 5" descr="European Commission">
            <a:extLst>
              <a:ext uri="{FF2B5EF4-FFF2-40B4-BE49-F238E27FC236}">
                <a16:creationId xmlns:a16="http://schemas.microsoft.com/office/drawing/2014/main" id="{56565AFB-BF09-DBA1-5FB2-DB7B5D812DBB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6178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 with a qr code&#10;&#10;AI-generated content may be incorrect.">
            <a:extLst>
              <a:ext uri="{FF2B5EF4-FFF2-40B4-BE49-F238E27FC236}">
                <a16:creationId xmlns:a16="http://schemas.microsoft.com/office/drawing/2014/main" id="{578D9238-FA7E-5F5D-720E-BB6F5D7A24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01" cy="6858486"/>
          </a:xfrm>
          <a:prstGeom prst="rect">
            <a:avLst/>
          </a:prstGeom>
        </p:spPr>
      </p:pic>
      <p:pic>
        <p:nvPicPr>
          <p:cNvPr id="4" name="Picture 3" descr="European Commission">
            <a:extLst>
              <a:ext uri="{FF2B5EF4-FFF2-40B4-BE49-F238E27FC236}">
                <a16:creationId xmlns:a16="http://schemas.microsoft.com/office/drawing/2014/main" id="{3FB4EBDC-BE49-3031-FDAC-E8B7D07D3775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3877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background with yellow text&#10;&#10;AI-generated content may be incorrect.">
            <a:extLst>
              <a:ext uri="{FF2B5EF4-FFF2-40B4-BE49-F238E27FC236}">
                <a16:creationId xmlns:a16="http://schemas.microsoft.com/office/drawing/2014/main" id="{E4BE0DB3-B64F-2C75-D47F-7FBEDAE8FD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9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792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0"/>
            <a:ext cx="12192000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/>
        </p:nvPicPr>
        <p:blipFill>
          <a:blip r:embed="rId3"/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763934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779EA-6394-AAE5-959A-6BB82A7D90AE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39B419-47F7-2FF3-C377-FBB7B2DBA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22927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5B256C-F848-9C9F-2A9C-E218DE9A1995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41661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496648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45A3C0-5810-CECB-04D1-E370BADB2EE8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5738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26B31-D383-5ABA-08B1-8097743DECE0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7151F52-9DDF-CEC4-58EC-587B7A1D7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blue flag with yellow stars&#10;&#10;Description automatically generated">
            <a:extLst>
              <a:ext uri="{FF2B5EF4-FFF2-40B4-BE49-F238E27FC236}">
                <a16:creationId xmlns:a16="http://schemas.microsoft.com/office/drawing/2014/main" id="{8B94F84F-1590-9DE6-C3AC-9FBA58E40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88541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1887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7038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5A2346-A572-77E7-9F05-7ADD6932AFF6}"/>
              </a:ext>
            </a:extLst>
          </p:cNvPr>
          <p:cNvSpPr/>
          <p:nvPr userDrawn="1"/>
        </p:nvSpPr>
        <p:spPr>
          <a:xfrm>
            <a:off x="0" y="0"/>
            <a:ext cx="12192000" cy="118203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84516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5A2346-A572-77E7-9F05-7ADD6932AFF6}"/>
              </a:ext>
            </a:extLst>
          </p:cNvPr>
          <p:cNvSpPr/>
          <p:nvPr userDrawn="1"/>
        </p:nvSpPr>
        <p:spPr>
          <a:xfrm>
            <a:off x="0" y="0"/>
            <a:ext cx="12192000" cy="118203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6C411E-143A-5B52-8D43-DAA8DAB71A6F}"/>
              </a:ext>
            </a:extLst>
          </p:cNvPr>
          <p:cNvSpPr/>
          <p:nvPr userDrawn="1"/>
        </p:nvSpPr>
        <p:spPr>
          <a:xfrm>
            <a:off x="10739120" y="5933440"/>
            <a:ext cx="1452880" cy="924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5317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416748-3994-A02A-B7BD-AC8272883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83900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3588F2-1E00-50BC-0820-CB663EE9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395538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AA9BB-29EC-79EA-02CA-8452ADF6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899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270BF-EE76-A46D-95E0-FB617042099B}"/>
              </a:ext>
            </a:extLst>
          </p:cNvPr>
          <p:cNvSpPr>
            <a:spLocks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11" name="Picture 10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B557BE9-B8DC-E601-A0F8-16CD84F91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FAC7B2-2467-A72A-9F8B-CBD0FB0D8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181081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CCFB38-4E5F-126B-A212-3CBD911F9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87083"/>
            <a:ext cx="4670502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87083"/>
            <a:ext cx="5181600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321162-C08B-5D98-4E1F-FE50C321D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3856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467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7400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635DEE-A882-2487-2337-D6BB66A7A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219790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8465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7DAD-79FF-9241-7523-B9F28613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C611938-16FE-6DDA-4261-1049A5B2B76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8730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8554756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90199"/>
            <a:ext cx="3045644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630153" y="2029022"/>
            <a:ext cx="3045601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30154" y="2709052"/>
            <a:ext cx="3045600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22064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22064" y="2690199"/>
            <a:ext cx="3045644" cy="259823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61D88-1D18-A805-8D96-5BEBFEFE2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16463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5" name="Picture 4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570F0233-3DB4-DD9F-5F0F-396910702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4DF5A1-9706-DCB7-1601-51D0F26A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596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C2FD4-3B80-FE70-83EA-C9956AF1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20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839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839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9C7B51-3F16-5ABF-3BE2-AA17BD10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806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7855233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7"/>
            <a:ext cx="5138057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  <a:highlight>
                  <a:srgbClr val="003399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9243260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8429" y="0"/>
            <a:ext cx="6803571" cy="685799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tx2"/>
                </a:solidFill>
                <a:highlight>
                  <a:srgbClr val="FFD34E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41173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3642" y="0"/>
            <a:ext cx="4418358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067"/>
            <a:ext cx="7915275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5921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97D846-EECB-7092-C88A-21E2250B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255003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14E959-31F1-870D-FAE7-99D8E6333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313545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2517C-B46F-A98F-0643-A97107DEC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070835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706136"/>
            <a:ext cx="484027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3779" y="1706137"/>
            <a:ext cx="4960021" cy="3463178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240A71C-FBDC-ABE7-AF08-221E5E6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76987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5600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tx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0BD146-26A9-B2E3-790A-137432E6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716310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6039EEF-B8E6-4383-4827-068F061175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48383-BBA9-7909-CFDF-60BEA0F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511"/>
            <a:ext cx="10515600" cy="816904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pic>
        <p:nvPicPr>
          <p:cNvPr id="6" name="Google Shape;66;p29" descr="Quote">
            <a:extLst>
              <a:ext uri="{FF2B5EF4-FFF2-40B4-BE49-F238E27FC236}">
                <a16:creationId xmlns:a16="http://schemas.microsoft.com/office/drawing/2014/main" id="{DE2EBF53-76CE-6C8F-0861-C3A5D384E180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AB87E6E1-A561-866F-CE99-26D964768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65A446-C679-3C21-6DB2-E6E244E9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1724950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8281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6200794-8F7F-E0F0-3735-90CCC24A8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271D99-21D4-ED76-0E54-1ECA6FD71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80676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EF38B-E8AF-66F2-44F8-7A5DA7FF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681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4407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7354" y="179242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8198" y="379352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7352" y="394186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2796" y="167960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71950" y="182795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2794" y="382905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71948" y="397739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7E4CCE-C35C-C711-24D0-0F4BCA80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F46C79FD-C571-418B-AB0F-5EE936C85276}" type="slidenum">
              <a:rPr lang="en-GB" smtClean="0"/>
              <a:pPr algn="l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011136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8200" y="1931348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8868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8202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868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80157" y="1931348"/>
            <a:ext cx="2461593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587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80157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1587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F815C1-0113-F490-4A53-0227959C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789184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3028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7856" y="161372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2684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7512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8200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3028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7856" y="379975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2684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7512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EF7B-6FA5-122A-260D-E885CDDAA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1587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C5C1-4287-4FC9-8450-3D86D951F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203928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9F566B8-5CFB-8DB0-6A67-925C39BEF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800A1-1EE4-975A-7B55-1404DB41F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09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text three columns ">
  <p:cSld name="1_Title and body text three columns 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Text"/>
          <p:cNvSpPr txBox="1">
            <a:spLocks noGrp="1"/>
          </p:cNvSpPr>
          <p:nvPr>
            <p:ph type="body" idx="1"/>
          </p:nvPr>
        </p:nvSpPr>
        <p:spPr>
          <a:xfrm>
            <a:off x="838200" y="1989056"/>
            <a:ext cx="3055070" cy="329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144000" rIns="144000" bIns="144000" anchor="t" anchorCtr="0">
            <a:noAutofit/>
          </a:bodyPr>
          <a:lstStyle>
            <a:lvl1pPr marL="381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"/>
          <p:cNvSpPr txBox="1">
            <a:spLocks noGrp="1"/>
          </p:cNvSpPr>
          <p:nvPr>
            <p:ph type="body" idx="2"/>
          </p:nvPr>
        </p:nvSpPr>
        <p:spPr>
          <a:xfrm>
            <a:off x="4568465" y="1989055"/>
            <a:ext cx="3055070" cy="329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144000" rIns="144000" bIns="144000" anchor="t" anchorCtr="0">
            <a:noAutofit/>
          </a:bodyPr>
          <a:lstStyle>
            <a:lvl1pPr marL="381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"/>
          <p:cNvSpPr txBox="1">
            <a:spLocks noGrp="1"/>
          </p:cNvSpPr>
          <p:nvPr>
            <p:ph type="body" idx="3"/>
          </p:nvPr>
        </p:nvSpPr>
        <p:spPr>
          <a:xfrm>
            <a:off x="8298730" y="1989054"/>
            <a:ext cx="3055070" cy="329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144000" rIns="144000" bIns="144000" anchor="t" anchorCtr="0">
            <a:noAutofit/>
          </a:bodyPr>
          <a:lstStyle>
            <a:lvl1pPr marL="381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346D51E-FE67-465E-A357-37EFCBC1C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54494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2F776A02-636B-3E8A-A60B-7D40FB29E5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127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FC3D8B1F-C85C-87C9-8BC0-E7B5F82884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6950C68E-E41D-C57B-F4F9-5A4448E2C1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19704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35C05-B6C4-EFD6-820E-25F6561D0D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56739"/>
            <a:ext cx="10515600" cy="1020337"/>
          </a:xfrm>
        </p:spPr>
        <p:txBody>
          <a:bodyPr>
            <a:no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</a:t>
            </a:r>
            <a:endParaRPr lang="en-IE"/>
          </a:p>
        </p:txBody>
      </p:sp>
      <p:pic>
        <p:nvPicPr>
          <p:cNvPr id="4" name="Google Shape;444;p20">
            <a:extLst>
              <a:ext uri="{FF2B5EF4-FFF2-40B4-BE49-F238E27FC236}">
                <a16:creationId xmlns:a16="http://schemas.microsoft.com/office/drawing/2014/main" id="{DA7E9652-CF81-1788-7674-E1FA25BFE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oogle Shape;444;p20">
            <a:extLst>
              <a:ext uri="{FF2B5EF4-FFF2-40B4-BE49-F238E27FC236}">
                <a16:creationId xmlns:a16="http://schemas.microsoft.com/office/drawing/2014/main" id="{8A55753B-1E31-7005-E76C-7A1B520A3A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E782E-88D7-720D-47B0-E5C4BDBFE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235219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8695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2526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/>
            </a:lvl1pPr>
            <a:lvl2pPr>
              <a:buClr>
                <a:schemeClr val="accent1"/>
              </a:buClr>
              <a:buSzPct val="100000"/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tx2"/>
              </a:buCl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508723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option 1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7486"/>
            <a:ext cx="2743200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fr-BE"/>
              <a:t>DD/MM/YYYY</a:t>
            </a:r>
            <a:endParaRPr lang="en-I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0714"/>
            <a:ext cx="10515600" cy="1020337"/>
          </a:xfrm>
          <a:noFill/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243158"/>
            <a:ext cx="3176847" cy="304616"/>
          </a:xfrm>
          <a:solidFill>
            <a:schemeClr val="accent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European Commission">
            <a:extLst>
              <a:ext uri="{FF2B5EF4-FFF2-40B4-BE49-F238E27FC236}">
                <a16:creationId xmlns:a16="http://schemas.microsoft.com/office/drawing/2014/main" id="{85D80D5D-B11B-B8B1-1D33-81E7377D5953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  <p:pic>
        <p:nvPicPr>
          <p:cNvPr id="7" name="Picture 6" descr="A black and yellow sign with white text&#10;&#10;AI-generated content may be incorrect.">
            <a:extLst>
              <a:ext uri="{FF2B5EF4-FFF2-40B4-BE49-F238E27FC236}">
                <a16:creationId xmlns:a16="http://schemas.microsoft.com/office/drawing/2014/main" id="{5814A857-E93A-A919-F2A4-6C226CEEB5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4025" y="466187"/>
            <a:ext cx="1610207" cy="187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242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0"/>
            <a:ext cx="12192000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 userDrawn="1"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23116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779EA-6394-AAE5-959A-6BB82A7D90AE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39B419-47F7-2FF3-C377-FBB7B2DBA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77780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5B256C-F848-9C9F-2A9C-E218DE9A199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0037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50324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45A3C0-5810-CECB-04D1-E370BADB2EE8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8307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26B31-D383-5ABA-08B1-8097743DECE0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7151F52-9DDF-CEC4-58EC-587B7A1D77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blue flag with yellow stars&#10;&#10;Description automatically generated">
            <a:extLst>
              <a:ext uri="{FF2B5EF4-FFF2-40B4-BE49-F238E27FC236}">
                <a16:creationId xmlns:a16="http://schemas.microsoft.com/office/drawing/2014/main" id="{8B94F84F-1590-9DE6-C3AC-9FBA58E40E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9156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885714" cy="816904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1971"/>
            <a:ext cx="10515600" cy="3842127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47590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/>
            </a:lvl1pPr>
            <a:lvl2pPr>
              <a:buClr>
                <a:schemeClr val="accent1"/>
              </a:buClr>
              <a:buSzPct val="100000"/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tx2"/>
              </a:buCl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48329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416748-3994-A02A-B7BD-AC8272883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8761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solidFill>
            <a:schemeClr val="accent1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solidFill>
            <a:schemeClr val="accent1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3588F2-1E00-50BC-0820-CB663EE9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28887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1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1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AA9BB-29EC-79EA-02CA-8452ADF6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03140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270BF-EE76-A46D-95E0-FB617042099B}"/>
              </a:ext>
            </a:extLst>
          </p:cNvPr>
          <p:cNvSpPr>
            <a:spLocks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11" name="Picture 10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B557BE9-B8DC-E601-A0F8-16CD84F91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FAC7B2-2467-A72A-9F8B-CBD0FB0D8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152013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CCFB38-4E5F-126B-A212-3CBD911F9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87083"/>
            <a:ext cx="4670502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87083"/>
            <a:ext cx="5181600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321162-C08B-5D98-4E1F-FE50C321D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07895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467" y="1989056"/>
            <a:ext cx="3056400" cy="3299381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7400" y="1989056"/>
            <a:ext cx="3056400" cy="3299381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635DEE-A882-2487-2337-D6BB66A7A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63162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8465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7DAD-79FF-9241-7523-B9F28613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284C9D-0459-8584-A6B3-FFE8383714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8730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663272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90199"/>
            <a:ext cx="3045644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86925" y="2010169"/>
            <a:ext cx="3132055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86926" y="2690199"/>
            <a:ext cx="3132055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22064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22064" y="2690199"/>
            <a:ext cx="3045644" cy="259823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61D88-1D18-A805-8D96-5BEBFEFE2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295064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5" name="Picture 4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570F0233-3DB4-DD9F-5F0F-396910702D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4DF5A1-9706-DCB7-1601-51D0F26A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10828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C2FD4-3B80-FE70-83EA-C9956AF1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56017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839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839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9C7B51-3F16-5ABF-3BE2-AA17BD10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09115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42596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7"/>
            <a:ext cx="5138057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  <a:highlight>
                  <a:srgbClr val="003399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73730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8429" y="0"/>
            <a:ext cx="6803571" cy="685799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tx2"/>
                </a:solidFill>
                <a:highlight>
                  <a:srgbClr val="FFD34E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6230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3642" y="0"/>
            <a:ext cx="4418358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067"/>
            <a:ext cx="7915275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5921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97D846-EECB-7092-C88A-21E2250B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50033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14E959-31F1-870D-FAE7-99D8E6333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48147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2517C-B46F-A98F-0643-A97107DEC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968090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706136"/>
            <a:ext cx="484027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3779" y="1706137"/>
            <a:ext cx="4960021" cy="3463178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240A71C-FBDC-ABE7-AF08-221E5E6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049320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5600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accent1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0BD146-26A9-B2E3-790A-137432E6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012417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6039EEF-B8E6-4383-4827-068F061175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48383-BBA9-7909-CFDF-60BEA0F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511"/>
            <a:ext cx="10515600" cy="816904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pic>
        <p:nvPicPr>
          <p:cNvPr id="6" name="Google Shape;66;p29" descr="Quote">
            <a:extLst>
              <a:ext uri="{FF2B5EF4-FFF2-40B4-BE49-F238E27FC236}">
                <a16:creationId xmlns:a16="http://schemas.microsoft.com/office/drawing/2014/main" id="{DE2EBF53-76CE-6C8F-0861-C3A5D384E18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AB87E6E1-A561-866F-CE99-26D9647684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65A446-C679-3C21-6DB2-E6E244E9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435864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31611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6200794-8F7F-E0F0-3735-90CCC24A8A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271D99-21D4-ED76-0E54-1ECA6FD71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3272364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EF38B-E8AF-66F2-44F8-7A5DA7FF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1492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4407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7354" y="179242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8198" y="379352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7352" y="394186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2796" y="167960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71950" y="182795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2794" y="382905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71948" y="397739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7E4CCE-C35C-C711-24D0-0F4BCA80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693405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8200" y="1931348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8868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8202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868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80157" y="1931348"/>
            <a:ext cx="2461593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587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80157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1587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F815C1-0113-F490-4A53-0227959C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082928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3028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7856" y="161372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2684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7512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8200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3028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7856" y="379975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2684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7512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EF7B-6FA5-122A-260D-E885CDDAA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69711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C5C1-4287-4FC9-8450-3D86D951F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937838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9F566B8-5CFB-8DB0-6A67-925C39BEFB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800A1-1EE4-975A-7B55-1404DB41F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48573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7A69828-BDA3-A0E8-D0BD-4F0C2E5000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2C2875-4782-3214-62FA-C38D558F1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ack and yellow sign with white text&#10;&#10;AI-generated content may be incorrect.">
            <a:extLst>
              <a:ext uri="{FF2B5EF4-FFF2-40B4-BE49-F238E27FC236}">
                <a16:creationId xmlns:a16="http://schemas.microsoft.com/office/drawing/2014/main" id="{21CDAFA4-0099-7700-ECFC-9E7489BEC3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6299" y="693965"/>
            <a:ext cx="1610207" cy="187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58358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8D96B-6BBF-8538-2294-4CD2DF0D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EDCC-13FB-DA6D-297E-1963C6899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11805-894B-DB30-78D6-DF72D7078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4F1E1-32E6-4F3C-98FE-A352F8FF2203}" type="datetimeFigureOut">
              <a:rPr lang="en-IE" smtClean="0"/>
              <a:t>28/09/2026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546AD-B9ED-27C3-B292-9A75612B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40A38-884F-0DD3-B885-EC6F7E5F6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BFC6-AFD7-452D-AC31-8EC86AFEBEC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804983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096444"/>
      </p:ext>
    </p:extLst>
  </p:cSld>
  <p:clrMapOvr>
    <a:masterClrMapping/>
  </p:clrMapOvr>
  <p:hf sldNum="0"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62999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option 1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7486"/>
            <a:ext cx="2743200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0714"/>
            <a:ext cx="10515600" cy="1020337"/>
          </a:xfrm>
          <a:noFill/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243158"/>
            <a:ext cx="3176847" cy="304616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European Commission">
            <a:extLst>
              <a:ext uri="{FF2B5EF4-FFF2-40B4-BE49-F238E27FC236}">
                <a16:creationId xmlns:a16="http://schemas.microsoft.com/office/drawing/2014/main" id="{85D80D5D-B11B-B8B1-1D33-81E7377D5953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  <p:pic>
        <p:nvPicPr>
          <p:cNvPr id="2" name="Picture 1" descr="European Commission">
            <a:extLst>
              <a:ext uri="{FF2B5EF4-FFF2-40B4-BE49-F238E27FC236}">
                <a16:creationId xmlns:a16="http://schemas.microsoft.com/office/drawing/2014/main" id="{40639328-2DD8-B453-1657-708B9315E22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282084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0"/>
            <a:ext cx="12192000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9739880"/>
      </p:ext>
    </p:extLst>
  </p:cSld>
  <p:clrMapOvr>
    <a:masterClrMapping/>
  </p:clrMapOvr>
  <p:hf sldNum="0"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779EA-6394-AAE5-959A-6BB82A7D90AE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39B419-47F7-2FF3-C377-FBB7B2DBA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371780"/>
      </p:ext>
    </p:extLst>
  </p:cSld>
  <p:clrMapOvr>
    <a:masterClrMapping/>
  </p:clrMapOvr>
  <p:hf sldNum="0"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5B256C-F848-9C9F-2A9C-E218DE9A1995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6483372"/>
      </p:ext>
    </p:extLst>
  </p:cSld>
  <p:clrMapOvr>
    <a:masterClrMapping/>
  </p:clrMapOvr>
  <p:hf sldNum="0"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4723041"/>
      </p:ext>
    </p:extLst>
  </p:cSld>
  <p:clrMapOvr>
    <a:masterClrMapping/>
  </p:clrMapOvr>
  <p:hf sldNum="0"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45A3C0-5810-CECB-04D1-E370BADB2EE8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29589"/>
      </p:ext>
    </p:extLst>
  </p:cSld>
  <p:clrMapOvr>
    <a:masterClrMapping/>
  </p:clrMapOvr>
  <p:hf sldNum="0"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26B31-D383-5ABA-08B1-8097743DECE0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7151F52-9DDF-CEC4-58EC-587B7A1D779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blue flag with yellow stars&#10;&#10;Description automatically generated">
            <a:extLst>
              <a:ext uri="{FF2B5EF4-FFF2-40B4-BE49-F238E27FC236}">
                <a16:creationId xmlns:a16="http://schemas.microsoft.com/office/drawing/2014/main" id="{8B94F84F-1590-9DE6-C3AC-9FBA58E40E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219418"/>
      </p:ext>
    </p:extLst>
  </p:cSld>
  <p:clrMapOvr>
    <a:masterClrMapping/>
  </p:clrMapOvr>
  <p:hf sldNum="0"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802905"/>
      </p:ext>
    </p:extLst>
  </p:cSld>
  <p:clrMapOvr>
    <a:masterClrMapping/>
  </p:clrMapOvr>
  <p:hf sldNum="0"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131553"/>
      </p:ext>
    </p:extLst>
  </p:cSld>
  <p:clrMapOvr>
    <a:masterClrMapping/>
  </p:clrMapOvr>
  <p:hf sldNum="0"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416748-3994-A02A-B7BD-AC8272883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537776"/>
      </p:ext>
    </p:extLst>
  </p:cSld>
  <p:clrMapOvr>
    <a:masterClrMapping/>
  </p:clrMapOvr>
  <p:hf sldNum="0" hdr="0" ftr="0" dt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3588F2-1E00-50BC-0820-CB663EE9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119002"/>
      </p:ext>
    </p:extLst>
  </p:cSld>
  <p:clrMapOvr>
    <a:masterClrMapping/>
  </p:clrMapOvr>
  <p:hf sldNum="0" hdr="0" ftr="0" dt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AA9BB-29EC-79EA-02CA-8452ADF6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528882"/>
      </p:ext>
    </p:extLst>
  </p:cSld>
  <p:clrMapOvr>
    <a:masterClrMapping/>
  </p:clrMapOvr>
  <p:hf sldNum="0" hdr="0" ftr="0" dt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270BF-EE76-A46D-95E0-FB617042099B}"/>
              </a:ext>
            </a:extLst>
          </p:cNvPr>
          <p:cNvSpPr>
            <a:spLocks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11" name="Picture 10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B557BE9-B8DC-E601-A0F8-16CD84F918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FAC7B2-2467-A72A-9F8B-CBD0FB0D8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377620"/>
      </p:ext>
    </p:extLst>
  </p:cSld>
  <p:clrMapOvr>
    <a:masterClrMapping/>
  </p:clrMapOvr>
  <p:hf sldNum="0" hdr="0" ft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CCFB38-4E5F-126B-A212-3CBD911F9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87083"/>
            <a:ext cx="4670502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87083"/>
            <a:ext cx="5181600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321162-C08B-5D98-4E1F-FE50C321D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188"/>
      </p:ext>
    </p:extLst>
  </p:cSld>
  <p:clrMapOvr>
    <a:masterClrMapping/>
  </p:clrMapOvr>
  <p:hf sldNum="0"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467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7400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635DEE-A882-2487-2337-D6BB66A7A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422524"/>
      </p:ext>
    </p:extLst>
  </p:cSld>
  <p:clrMapOvr>
    <a:masterClrMapping/>
  </p:clrMapOvr>
  <p:hf sldNum="0"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8465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7DAD-79FF-9241-7523-B9F28613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C611938-16FE-6DDA-4261-1049A5B2B76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8730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5040578"/>
      </p:ext>
    </p:extLst>
  </p:cSld>
  <p:clrMapOvr>
    <a:masterClrMapping/>
  </p:clrMapOvr>
  <p:hf sldNum="0"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90199"/>
            <a:ext cx="3045644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630153" y="2029022"/>
            <a:ext cx="3045601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30154" y="2709052"/>
            <a:ext cx="3045600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22064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22064" y="2690199"/>
            <a:ext cx="3045644" cy="259823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61D88-1D18-A805-8D96-5BEBFEFE2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623019"/>
      </p:ext>
    </p:extLst>
  </p:cSld>
  <p:clrMapOvr>
    <a:masterClrMapping/>
  </p:clrMapOvr>
  <p:hf sldNum="0"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5" name="Picture 4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570F0233-3DB4-DD9F-5F0F-396910702D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4DF5A1-9706-DCB7-1601-51D0F26A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825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C2FD4-3B80-FE70-83EA-C9956AF1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973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839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839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9C7B51-3F16-5ABF-3BE2-AA17BD10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698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1262698"/>
      </p:ext>
    </p:extLst>
  </p:cSld>
  <p:clrMapOvr>
    <a:masterClrMapping/>
  </p:clrMapOvr>
  <p:hf sldNum="0" hdr="0" ftr="0" dt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7"/>
            <a:ext cx="5138057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  <a:highlight>
                  <a:srgbClr val="003399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4623569"/>
      </p:ext>
    </p:extLst>
  </p:cSld>
  <p:clrMapOvr>
    <a:masterClrMapping/>
  </p:clrMapOvr>
  <p:hf sldNum="0" hdr="0" ftr="0" dt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8429" y="0"/>
            <a:ext cx="6803571" cy="685799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tx2"/>
                </a:solidFill>
                <a:highlight>
                  <a:srgbClr val="FFD34E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54700"/>
      </p:ext>
    </p:extLst>
  </p:cSld>
  <p:clrMapOvr>
    <a:masterClrMapping/>
  </p:clrMapOvr>
  <p:hf sldNum="0" hdr="0" ftr="0" dt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3642" y="0"/>
            <a:ext cx="4418358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067"/>
            <a:ext cx="7915275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5921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97D846-EECB-7092-C88A-21E2250B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488875"/>
      </p:ext>
    </p:extLst>
  </p:cSld>
  <p:clrMapOvr>
    <a:masterClrMapping/>
  </p:clrMapOvr>
  <p:hf sldNum="0" hdr="0" ftr="0" dt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14E959-31F1-870D-FAE7-99D8E6333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936471"/>
      </p:ext>
    </p:extLst>
  </p:cSld>
  <p:clrMapOvr>
    <a:masterClrMapping/>
  </p:clrMapOvr>
  <p:hf sldNum="0" hdr="0" ftr="0" dt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2517C-B46F-A98F-0643-A97107DEC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793585"/>
      </p:ext>
    </p:extLst>
  </p:cSld>
  <p:clrMapOvr>
    <a:masterClrMapping/>
  </p:clrMapOvr>
  <p:hf sldNum="0" hdr="0" ftr="0" dt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706136"/>
            <a:ext cx="484027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3779" y="1706137"/>
            <a:ext cx="4960021" cy="3463178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240A71C-FBDC-ABE7-AF08-221E5E6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330968"/>
      </p:ext>
    </p:extLst>
  </p:cSld>
  <p:clrMapOvr>
    <a:masterClrMapping/>
  </p:clrMapOvr>
  <p:hf sldNum="0" hdr="0" ftr="0" dt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5600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tx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0BD146-26A9-B2E3-790A-137432E6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902321"/>
      </p:ext>
    </p:extLst>
  </p:cSld>
  <p:clrMapOvr>
    <a:masterClrMapping/>
  </p:clrMapOvr>
  <p:hf sldNum="0" hdr="0" ftr="0" dt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6039EEF-B8E6-4383-4827-068F061175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48383-BBA9-7909-CFDF-60BEA0F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511"/>
            <a:ext cx="10515600" cy="816904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pic>
        <p:nvPicPr>
          <p:cNvPr id="6" name="Google Shape;66;p29" descr="Quote">
            <a:extLst>
              <a:ext uri="{FF2B5EF4-FFF2-40B4-BE49-F238E27FC236}">
                <a16:creationId xmlns:a16="http://schemas.microsoft.com/office/drawing/2014/main" id="{DE2EBF53-76CE-6C8F-0861-C3A5D384E180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AB87E6E1-A561-866F-CE99-26D96476848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65A446-C679-3C21-6DB2-E6E244E9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3485881"/>
      </p:ext>
    </p:extLst>
  </p:cSld>
  <p:clrMapOvr>
    <a:masterClrMapping/>
  </p:clrMapOvr>
  <p:hf sldNum="0" hdr="0" ftr="0" dt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6472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6200794-8F7F-E0F0-3735-90CCC24A8AC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271D99-21D4-ED76-0E54-1ECA6FD71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384180"/>
      </p:ext>
    </p:extLst>
  </p:cSld>
  <p:clrMapOvr>
    <a:masterClrMapping/>
  </p:clrMapOvr>
  <p:hf sldNum="0" hdr="0" ftr="0" dt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EF38B-E8AF-66F2-44F8-7A5DA7FF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366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4407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7354" y="179242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8198" y="379352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7352" y="394186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2796" y="167960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71950" y="182795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2794" y="382905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71948" y="397739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7E4CCE-C35C-C711-24D0-0F4BCA80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F46C79FD-C571-418B-AB0F-5EE936C85276}" type="slidenum">
              <a:rPr lang="en-GB" smtClean="0"/>
              <a:pPr algn="l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279821"/>
      </p:ext>
    </p:extLst>
  </p:cSld>
  <p:clrMapOvr>
    <a:masterClrMapping/>
  </p:clrMapOvr>
  <p:hf sldNum="0" hdr="0" ftr="0" dt="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8200" y="1931348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8868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8202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868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80157" y="1931348"/>
            <a:ext cx="2461593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587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80157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1587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F815C1-0113-F490-4A53-0227959C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900436"/>
      </p:ext>
    </p:extLst>
  </p:cSld>
  <p:clrMapOvr>
    <a:masterClrMapping/>
  </p:clrMapOvr>
  <p:hf sldNum="0" hdr="0" ftr="0" dt="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3028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7856" y="161372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2684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7512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8200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3028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7856" y="379975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2684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7512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EF7B-6FA5-122A-260D-E885CDDAA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959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C5C1-4287-4FC9-8450-3D86D951F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330423"/>
      </p:ext>
    </p:extLst>
  </p:cSld>
  <p:clrMapOvr>
    <a:masterClrMapping/>
  </p:clrMapOvr>
  <p:hf sldNum="0" hdr="0" ftr="0" dt="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9F566B8-5CFB-8DB0-6A67-925C39BEFB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800A1-1EE4-975A-7B55-1404DB41F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811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text three columns ">
  <p:cSld name="1_Title and body text three columns 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Text"/>
          <p:cNvSpPr txBox="1">
            <a:spLocks noGrp="1"/>
          </p:cNvSpPr>
          <p:nvPr>
            <p:ph type="body" idx="1"/>
          </p:nvPr>
        </p:nvSpPr>
        <p:spPr>
          <a:xfrm>
            <a:off x="838200" y="1989056"/>
            <a:ext cx="3055070" cy="329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144000" rIns="144000" bIns="144000" anchor="t" anchorCtr="0">
            <a:noAutofit/>
          </a:bodyPr>
          <a:lstStyle>
            <a:lvl1pPr marL="381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"/>
          <p:cNvSpPr txBox="1">
            <a:spLocks noGrp="1"/>
          </p:cNvSpPr>
          <p:nvPr>
            <p:ph type="body" idx="2"/>
          </p:nvPr>
        </p:nvSpPr>
        <p:spPr>
          <a:xfrm>
            <a:off x="4568465" y="1989055"/>
            <a:ext cx="3055070" cy="329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144000" rIns="144000" bIns="144000" anchor="t" anchorCtr="0">
            <a:noAutofit/>
          </a:bodyPr>
          <a:lstStyle>
            <a:lvl1pPr marL="381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"/>
          <p:cNvSpPr txBox="1">
            <a:spLocks noGrp="1"/>
          </p:cNvSpPr>
          <p:nvPr>
            <p:ph type="body" idx="3"/>
          </p:nvPr>
        </p:nvSpPr>
        <p:spPr>
          <a:xfrm>
            <a:off x="8298730" y="1989054"/>
            <a:ext cx="3055070" cy="329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144000" rIns="144000" bIns="144000" anchor="t" anchorCtr="0">
            <a:noAutofit/>
          </a:bodyPr>
          <a:lstStyle>
            <a:lvl1pPr marL="381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346D51E-FE67-465E-A357-37EFCBC1C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50344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2F776A02-636B-3E8A-A60B-7D40FB29E5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127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FC3D8B1F-C85C-87C9-8BC0-E7B5F82884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6950C68E-E41D-C57B-F4F9-5A4448E2C1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7814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35C05-B6C4-EFD6-820E-25F6561D0D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56739"/>
            <a:ext cx="10515600" cy="1020337"/>
          </a:xfrm>
        </p:spPr>
        <p:txBody>
          <a:bodyPr>
            <a:no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</a:t>
            </a:r>
            <a:endParaRPr lang="en-IE"/>
          </a:p>
        </p:txBody>
      </p:sp>
      <p:pic>
        <p:nvPicPr>
          <p:cNvPr id="4" name="Google Shape;444;p20">
            <a:extLst>
              <a:ext uri="{FF2B5EF4-FFF2-40B4-BE49-F238E27FC236}">
                <a16:creationId xmlns:a16="http://schemas.microsoft.com/office/drawing/2014/main" id="{DA7E9652-CF81-1788-7674-E1FA25BFE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oogle Shape;444;p20">
            <a:extLst>
              <a:ext uri="{FF2B5EF4-FFF2-40B4-BE49-F238E27FC236}">
                <a16:creationId xmlns:a16="http://schemas.microsoft.com/office/drawing/2014/main" id="{8A55753B-1E31-7005-E76C-7A1B520A3A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E782E-88D7-720D-47B0-E5C4BDBFE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14892"/>
      </p:ext>
    </p:extLst>
  </p:cSld>
  <p:clrMapOvr>
    <a:masterClrMapping/>
  </p:clrMapOvr>
  <p:hf sldNum="0" hdr="0" ftr="0" dt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47917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71527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621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option 1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7486"/>
            <a:ext cx="2743200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0714"/>
            <a:ext cx="10515600" cy="1020337"/>
          </a:xfrm>
          <a:noFill/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243158"/>
            <a:ext cx="3176847" cy="304616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European Commission">
            <a:extLst>
              <a:ext uri="{FF2B5EF4-FFF2-40B4-BE49-F238E27FC236}">
                <a16:creationId xmlns:a16="http://schemas.microsoft.com/office/drawing/2014/main" id="{85D80D5D-B11B-B8B1-1D33-81E7377D5953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  <p:pic>
        <p:nvPicPr>
          <p:cNvPr id="2" name="Picture 1" descr="European Commission">
            <a:extLst>
              <a:ext uri="{FF2B5EF4-FFF2-40B4-BE49-F238E27FC236}">
                <a16:creationId xmlns:a16="http://schemas.microsoft.com/office/drawing/2014/main" id="{40639328-2DD8-B453-1657-708B9315E22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48610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0"/>
            <a:ext cx="12192000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190314"/>
      </p:ext>
    </p:extLst>
  </p:cSld>
  <p:clrMapOvr>
    <a:masterClrMapping/>
  </p:clrMapOvr>
  <p:hf sldNum="0" hdr="0" ftr="0" dt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779EA-6394-AAE5-959A-6BB82A7D90AE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39B419-47F7-2FF3-C377-FBB7B2DBA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891926"/>
      </p:ext>
    </p:extLst>
  </p:cSld>
  <p:clrMapOvr>
    <a:masterClrMapping/>
  </p:clrMapOvr>
  <p:hf sldNum="0" hdr="0" ftr="0" dt="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5B256C-F848-9C9F-2A9C-E218DE9A1995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8874034"/>
      </p:ext>
    </p:extLst>
  </p:cSld>
  <p:clrMapOvr>
    <a:masterClrMapping/>
  </p:clrMapOvr>
  <p:hf sldNum="0" hdr="0" ftr="0" dt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4347888"/>
      </p:ext>
    </p:extLst>
  </p:cSld>
  <p:clrMapOvr>
    <a:masterClrMapping/>
  </p:clrMapOvr>
  <p:hf sldNum="0" hdr="0" ftr="0" dt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45A3C0-5810-CECB-04D1-E370BADB2EE8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13389"/>
      </p:ext>
    </p:extLst>
  </p:cSld>
  <p:clrMapOvr>
    <a:masterClrMapping/>
  </p:clrMapOvr>
  <p:hf sldNum="0" hdr="0" ftr="0" dt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26B31-D383-5ABA-08B1-8097743DECE0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7151F52-9DDF-CEC4-58EC-587B7A1D779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blue flag with yellow stars&#10;&#10;Description automatically generated">
            <a:extLst>
              <a:ext uri="{FF2B5EF4-FFF2-40B4-BE49-F238E27FC236}">
                <a16:creationId xmlns:a16="http://schemas.microsoft.com/office/drawing/2014/main" id="{8B94F84F-1590-9DE6-C3AC-9FBA58E40E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60934"/>
      </p:ext>
    </p:extLst>
  </p:cSld>
  <p:clrMapOvr>
    <a:masterClrMapping/>
  </p:clrMapOvr>
  <p:hf sldNum="0" hdr="0" ftr="0" dt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691308"/>
      </p:ext>
    </p:extLst>
  </p:cSld>
  <p:clrMapOvr>
    <a:masterClrMapping/>
  </p:clrMapOvr>
  <p:hf sldNum="0" hdr="0" ftr="0" dt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105"/>
      </p:ext>
    </p:extLst>
  </p:cSld>
  <p:clrMapOvr>
    <a:masterClrMapping/>
  </p:clrMapOvr>
  <p:hf sldNum="0" hdr="0" ftr="0" dt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416748-3994-A02A-B7BD-AC8272883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219855"/>
      </p:ext>
    </p:extLst>
  </p:cSld>
  <p:clrMapOvr>
    <a:masterClrMapping/>
  </p:clrMapOvr>
  <p:hf sldNum="0" hdr="0" ftr="0" dt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3588F2-1E00-50BC-0820-CB663EE9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592649"/>
      </p:ext>
    </p:extLst>
  </p:cSld>
  <p:clrMapOvr>
    <a:masterClrMapping/>
  </p:clrMapOvr>
  <p:hf sldNum="0" hdr="0" ftr="0" dt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AA9BB-29EC-79EA-02CA-8452ADF6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529430"/>
      </p:ext>
    </p:extLst>
  </p:cSld>
  <p:clrMapOvr>
    <a:masterClrMapping/>
  </p:clrMapOvr>
  <p:hf sldNum="0" hdr="0" ftr="0" dt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270BF-EE76-A46D-95E0-FB617042099B}"/>
              </a:ext>
            </a:extLst>
          </p:cNvPr>
          <p:cNvSpPr>
            <a:spLocks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11" name="Picture 10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B557BE9-B8DC-E601-A0F8-16CD84F918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FAC7B2-2467-A72A-9F8B-CBD0FB0D8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229926"/>
      </p:ext>
    </p:extLst>
  </p:cSld>
  <p:clrMapOvr>
    <a:masterClrMapping/>
  </p:clrMapOvr>
  <p:hf sldNum="0" hdr="0" ftr="0" dt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CCFB38-4E5F-126B-A212-3CBD911F9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87083"/>
            <a:ext cx="4670502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87083"/>
            <a:ext cx="5181600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321162-C08B-5D98-4E1F-FE50C321D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390"/>
      </p:ext>
    </p:extLst>
  </p:cSld>
  <p:clrMapOvr>
    <a:masterClrMapping/>
  </p:clrMapOvr>
  <p:hf sldNum="0" hdr="0" ftr="0" dt="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467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7400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635DEE-A882-2487-2337-D6BB66A7A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204339"/>
      </p:ext>
    </p:extLst>
  </p:cSld>
  <p:clrMapOvr>
    <a:masterClrMapping/>
  </p:clrMapOvr>
  <p:hf sldNum="0" hdr="0" ftr="0" dt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8465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7DAD-79FF-9241-7523-B9F28613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C611938-16FE-6DDA-4261-1049A5B2B76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8730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094375"/>
      </p:ext>
    </p:extLst>
  </p:cSld>
  <p:clrMapOvr>
    <a:masterClrMapping/>
  </p:clrMapOvr>
  <p:hf sldNum="0" hdr="0" ftr="0" dt="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90199"/>
            <a:ext cx="3045644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630153" y="2029022"/>
            <a:ext cx="3045601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30154" y="2709052"/>
            <a:ext cx="3045600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22064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22064" y="2690199"/>
            <a:ext cx="3045644" cy="259823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61D88-1D18-A805-8D96-5BEBFEFE2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671543"/>
      </p:ext>
    </p:extLst>
  </p:cSld>
  <p:clrMapOvr>
    <a:masterClrMapping/>
  </p:clrMapOvr>
  <p:hf sldNum="0" hdr="0" ftr="0" dt="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5" name="Picture 4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570F0233-3DB4-DD9F-5F0F-396910702D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4DF5A1-9706-DCB7-1601-51D0F26A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105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C2FD4-3B80-FE70-83EA-C9956AF1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3204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839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839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9C7B51-3F16-5ABF-3BE2-AA17BD10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887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757901"/>
      </p:ext>
    </p:extLst>
  </p:cSld>
  <p:clrMapOvr>
    <a:masterClrMapping/>
  </p:clrMapOvr>
  <p:hf sldNum="0" hdr="0" ftr="0" dt="0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7"/>
            <a:ext cx="5138057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  <a:highlight>
                  <a:srgbClr val="003399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0998806"/>
      </p:ext>
    </p:extLst>
  </p:cSld>
  <p:clrMapOvr>
    <a:masterClrMapping/>
  </p:clrMapOvr>
  <p:hf sldNum="0" hdr="0" ftr="0" dt="0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8429" y="0"/>
            <a:ext cx="6803571" cy="685799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tx2"/>
                </a:solidFill>
                <a:highlight>
                  <a:srgbClr val="FFD34E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480285"/>
      </p:ext>
    </p:extLst>
  </p:cSld>
  <p:clrMapOvr>
    <a:masterClrMapping/>
  </p:clrMapOvr>
  <p:hf sldNum="0" hdr="0" ftr="0" dt="0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3642" y="0"/>
            <a:ext cx="4418358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067"/>
            <a:ext cx="7915275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5921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97D846-EECB-7092-C88A-21E2250B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387214"/>
      </p:ext>
    </p:extLst>
  </p:cSld>
  <p:clrMapOvr>
    <a:masterClrMapping/>
  </p:clrMapOvr>
  <p:hf sldNum="0" hdr="0" ftr="0" dt="0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14E959-31F1-870D-FAE7-99D8E6333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871238"/>
      </p:ext>
    </p:extLst>
  </p:cSld>
  <p:clrMapOvr>
    <a:masterClrMapping/>
  </p:clrMapOvr>
  <p:hf sldNum="0" hdr="0" ftr="0" dt="0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2517C-B46F-A98F-0643-A97107DEC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212506"/>
      </p:ext>
    </p:extLst>
  </p:cSld>
  <p:clrMapOvr>
    <a:masterClrMapping/>
  </p:clrMapOvr>
  <p:hf sldNum="0" hdr="0" ftr="0" dt="0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706136"/>
            <a:ext cx="484027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3779" y="1706137"/>
            <a:ext cx="4960021" cy="3463178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240A71C-FBDC-ABE7-AF08-221E5E6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028794"/>
      </p:ext>
    </p:extLst>
  </p:cSld>
  <p:clrMapOvr>
    <a:masterClrMapping/>
  </p:clrMapOvr>
  <p:hf sldNum="0" hdr="0" ftr="0" dt="0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5600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tx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0BD146-26A9-B2E3-790A-137432E6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887317"/>
      </p:ext>
    </p:extLst>
  </p:cSld>
  <p:clrMapOvr>
    <a:masterClrMapping/>
  </p:clrMapOvr>
  <p:hf sldNum="0" hdr="0" ftr="0" dt="0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6039EEF-B8E6-4383-4827-068F061175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48383-BBA9-7909-CFDF-60BEA0F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511"/>
            <a:ext cx="10515600" cy="816904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pic>
        <p:nvPicPr>
          <p:cNvPr id="6" name="Google Shape;66;p29" descr="Quote">
            <a:extLst>
              <a:ext uri="{FF2B5EF4-FFF2-40B4-BE49-F238E27FC236}">
                <a16:creationId xmlns:a16="http://schemas.microsoft.com/office/drawing/2014/main" id="{DE2EBF53-76CE-6C8F-0861-C3A5D384E180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AB87E6E1-A561-866F-CE99-26D96476848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65A446-C679-3C21-6DB2-E6E244E9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94098671"/>
      </p:ext>
    </p:extLst>
  </p:cSld>
  <p:clrMapOvr>
    <a:masterClrMapping/>
  </p:clrMapOvr>
  <p:hf sldNum="0" hdr="0" ftr="0" dt="0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6677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6200794-8F7F-E0F0-3735-90CCC24A8AC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271D99-21D4-ED76-0E54-1ECA6FD71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526003"/>
      </p:ext>
    </p:extLst>
  </p:cSld>
  <p:clrMapOvr>
    <a:masterClrMapping/>
  </p:clrMapOvr>
  <p:hf sldNum="0" hdr="0" ftr="0" dt="0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EF38B-E8AF-66F2-44F8-7A5DA7FF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716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4407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7354" y="179242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8198" y="379352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7352" y="394186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2796" y="167960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71950" y="182795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2794" y="382905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71948" y="397739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7E4CCE-C35C-C711-24D0-0F4BCA80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F46C79FD-C571-418B-AB0F-5EE936C85276}" type="slidenum">
              <a:rPr lang="en-GB" smtClean="0"/>
              <a:pPr algn="l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491539"/>
      </p:ext>
    </p:extLst>
  </p:cSld>
  <p:clrMapOvr>
    <a:masterClrMapping/>
  </p:clrMapOvr>
  <p:hf sldNum="0" hdr="0" ftr="0" dt="0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8200" y="1931348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8868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8202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868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80157" y="1931348"/>
            <a:ext cx="2461593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587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80157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1587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F815C1-0113-F490-4A53-0227959C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720906"/>
      </p:ext>
    </p:extLst>
  </p:cSld>
  <p:clrMapOvr>
    <a:masterClrMapping/>
  </p:clrMapOvr>
  <p:hf sldNum="0" hdr="0" ftr="0" dt="0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3028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7856" y="161372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2684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7512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8200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3028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7856" y="379975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2684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7512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EF7B-6FA5-122A-260D-E885CDDAA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692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C5C1-4287-4FC9-8450-3D86D951F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687489"/>
      </p:ext>
    </p:extLst>
  </p:cSld>
  <p:clrMapOvr>
    <a:masterClrMapping/>
  </p:clrMapOvr>
  <p:hf sldNum="0" hdr="0" ftr="0" dt="0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9F566B8-5CFB-8DB0-6A67-925C39BEFB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800A1-1EE4-975A-7B55-1404DB41F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494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text three columns ">
  <p:cSld name="Title and body text three columns 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Text"/>
          <p:cNvSpPr txBox="1">
            <a:spLocks noGrp="1"/>
          </p:cNvSpPr>
          <p:nvPr>
            <p:ph type="body" idx="1"/>
          </p:nvPr>
        </p:nvSpPr>
        <p:spPr>
          <a:xfrm>
            <a:off x="838200" y="1989056"/>
            <a:ext cx="3055070" cy="329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144000" rIns="144000" bIns="144000" anchor="t" anchorCtr="0">
            <a:noAutofit/>
          </a:bodyPr>
          <a:lstStyle>
            <a:lvl1pPr marL="381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"/>
          <p:cNvSpPr txBox="1">
            <a:spLocks noGrp="1"/>
          </p:cNvSpPr>
          <p:nvPr>
            <p:ph type="body" idx="2"/>
          </p:nvPr>
        </p:nvSpPr>
        <p:spPr>
          <a:xfrm>
            <a:off x="4568465" y="1989055"/>
            <a:ext cx="3055070" cy="329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144000" rIns="144000" bIns="144000" anchor="t" anchorCtr="0">
            <a:noAutofit/>
          </a:bodyPr>
          <a:lstStyle>
            <a:lvl1pPr marL="381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"/>
          <p:cNvSpPr txBox="1">
            <a:spLocks noGrp="1"/>
          </p:cNvSpPr>
          <p:nvPr>
            <p:ph type="body" idx="3"/>
          </p:nvPr>
        </p:nvSpPr>
        <p:spPr>
          <a:xfrm>
            <a:off x="8298730" y="1989054"/>
            <a:ext cx="3055070" cy="3299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4000" tIns="144000" rIns="144000" bIns="144000" anchor="t" anchorCtr="0">
            <a:noAutofit/>
          </a:bodyPr>
          <a:lstStyle>
            <a:lvl1pPr marL="381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00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346D51E-FE67-465E-A357-37EFCBC1C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66901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2F776A02-636B-3E8A-A60B-7D40FB29E5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127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FC3D8B1F-C85C-87C9-8BC0-E7B5F82884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6950C68E-E41D-C57B-F4F9-5A4448E2C1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73386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35C05-B6C4-EFD6-820E-25F6561D0D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56739"/>
            <a:ext cx="10515600" cy="1020337"/>
          </a:xfrm>
        </p:spPr>
        <p:txBody>
          <a:bodyPr>
            <a:no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</a:t>
            </a:r>
            <a:endParaRPr lang="en-IE"/>
          </a:p>
        </p:txBody>
      </p:sp>
      <p:pic>
        <p:nvPicPr>
          <p:cNvPr id="4" name="Google Shape;444;p20">
            <a:extLst>
              <a:ext uri="{FF2B5EF4-FFF2-40B4-BE49-F238E27FC236}">
                <a16:creationId xmlns:a16="http://schemas.microsoft.com/office/drawing/2014/main" id="{DA7E9652-CF81-1788-7674-E1FA25BFE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oogle Shape;444;p20">
            <a:extLst>
              <a:ext uri="{FF2B5EF4-FFF2-40B4-BE49-F238E27FC236}">
                <a16:creationId xmlns:a16="http://schemas.microsoft.com/office/drawing/2014/main" id="{8A55753B-1E31-7005-E76C-7A1B520A3A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E782E-88D7-720D-47B0-E5C4BDBFE0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808103"/>
      </p:ext>
    </p:extLst>
  </p:cSld>
  <p:clrMapOvr>
    <a:masterClrMapping/>
  </p:clrMapOvr>
  <p:hf sldNum="0" hdr="0" ftr="0" dt="0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94684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8283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option 1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7486"/>
            <a:ext cx="2743200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fr-BE"/>
              <a:t>DD/MM/YYYY</a:t>
            </a:r>
            <a:endParaRPr lang="en-I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0714"/>
            <a:ext cx="10515600" cy="1020337"/>
          </a:xfrm>
          <a:noFill/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243158"/>
            <a:ext cx="3176847" cy="304616"/>
          </a:xfrm>
          <a:solidFill>
            <a:schemeClr val="accent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European Commission">
            <a:extLst>
              <a:ext uri="{FF2B5EF4-FFF2-40B4-BE49-F238E27FC236}">
                <a16:creationId xmlns:a16="http://schemas.microsoft.com/office/drawing/2014/main" id="{85D80D5D-B11B-B8B1-1D33-81E7377D5953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  <p:pic>
        <p:nvPicPr>
          <p:cNvPr id="7" name="Picture 6" descr="A black and yellow sign with white text&#10;&#10;AI-generated content may be incorrect.">
            <a:extLst>
              <a:ext uri="{FF2B5EF4-FFF2-40B4-BE49-F238E27FC236}">
                <a16:creationId xmlns:a16="http://schemas.microsoft.com/office/drawing/2014/main" id="{5814A857-E93A-A919-F2A4-6C226CEEB5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4025" y="466187"/>
            <a:ext cx="1610207" cy="187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601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0"/>
            <a:ext cx="12192000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 userDrawn="1"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462956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779EA-6394-AAE5-959A-6BB82A7D90AE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39B419-47F7-2FF3-C377-FBB7B2DBA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749564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5B256C-F848-9C9F-2A9C-E218DE9A199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344673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035487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45A3C0-5810-CECB-04D1-E370BADB2EE8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8624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26B31-D383-5ABA-08B1-8097743DECE0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7151F52-9DDF-CEC4-58EC-587B7A1D77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blue flag with yellow stars&#10;&#10;Description automatically generated">
            <a:extLst>
              <a:ext uri="{FF2B5EF4-FFF2-40B4-BE49-F238E27FC236}">
                <a16:creationId xmlns:a16="http://schemas.microsoft.com/office/drawing/2014/main" id="{8B94F84F-1590-9DE6-C3AC-9FBA58E40E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3291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885714" cy="816904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1971"/>
            <a:ext cx="10515600" cy="3842127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7909460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/>
            </a:lvl1pPr>
            <a:lvl2pPr>
              <a:buClr>
                <a:schemeClr val="accent1"/>
              </a:buClr>
              <a:buSzPct val="100000"/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tx2"/>
              </a:buCl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4575724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416748-3994-A02A-B7BD-AC8272883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704292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solidFill>
            <a:schemeClr val="accent1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solidFill>
            <a:schemeClr val="accent1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3588F2-1E00-50BC-0820-CB663EE9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1193296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1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1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AA9BB-29EC-79EA-02CA-8452ADF6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728775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270BF-EE76-A46D-95E0-FB617042099B}"/>
              </a:ext>
            </a:extLst>
          </p:cNvPr>
          <p:cNvSpPr>
            <a:spLocks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11" name="Picture 10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B557BE9-B8DC-E601-A0F8-16CD84F91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FAC7B2-2467-A72A-9F8B-CBD0FB0D8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24938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CCFB38-4E5F-126B-A212-3CBD911F9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87083"/>
            <a:ext cx="4670502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87083"/>
            <a:ext cx="5181600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321162-C08B-5D98-4E1F-FE50C321D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200128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467" y="1989056"/>
            <a:ext cx="3056400" cy="3299381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7400" y="1989056"/>
            <a:ext cx="3056400" cy="3299381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635DEE-A882-2487-2337-D6BB66A7A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777668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8465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7DAD-79FF-9241-7523-B9F28613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284C9D-0459-8584-A6B3-FFE8383714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8730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556918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90199"/>
            <a:ext cx="3045644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86925" y="2010169"/>
            <a:ext cx="3132055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86926" y="2690199"/>
            <a:ext cx="3132055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22064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22064" y="2690199"/>
            <a:ext cx="3045644" cy="259823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61D88-1D18-A805-8D96-5BEBFEFE2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2001095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5" name="Picture 4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570F0233-3DB4-DD9F-5F0F-396910702D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4DF5A1-9706-DCB7-1601-51D0F26A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51418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C2FD4-3B80-FE70-83EA-C9956AF1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790031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839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839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9C7B51-3F16-5ABF-3BE2-AA17BD10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64702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211357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7"/>
            <a:ext cx="5138057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  <a:highlight>
                  <a:srgbClr val="003399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273753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8429" y="0"/>
            <a:ext cx="6803571" cy="685799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tx2"/>
                </a:solidFill>
                <a:highlight>
                  <a:srgbClr val="FFD34E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4833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3642" y="0"/>
            <a:ext cx="4418358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067"/>
            <a:ext cx="7915275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5921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97D846-EECB-7092-C88A-21E2250B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004695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14E959-31F1-870D-FAE7-99D8E6333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8375727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2517C-B46F-A98F-0643-A97107DEC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2585445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706136"/>
            <a:ext cx="484027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3779" y="1706137"/>
            <a:ext cx="4960021" cy="3463178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240A71C-FBDC-ABE7-AF08-221E5E6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466786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5600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accent1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0BD146-26A9-B2E3-790A-137432E6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448748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6039EEF-B8E6-4383-4827-068F061175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48383-BBA9-7909-CFDF-60BEA0F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511"/>
            <a:ext cx="10515600" cy="816904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pic>
        <p:nvPicPr>
          <p:cNvPr id="6" name="Google Shape;66;p29" descr="Quote">
            <a:extLst>
              <a:ext uri="{FF2B5EF4-FFF2-40B4-BE49-F238E27FC236}">
                <a16:creationId xmlns:a16="http://schemas.microsoft.com/office/drawing/2014/main" id="{DE2EBF53-76CE-6C8F-0861-C3A5D384E18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AB87E6E1-A561-866F-CE99-26D9647684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65A446-C679-3C21-6DB2-E6E244E9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0591773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2414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6200794-8F7F-E0F0-3735-90CCC24A8A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271D99-21D4-ED76-0E54-1ECA6FD71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540113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EF38B-E8AF-66F2-44F8-7A5DA7FF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96393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4407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7354" y="179242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8198" y="379352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7352" y="394186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2796" y="167960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71950" y="182795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2794" y="382905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71948" y="397739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7E4CCE-C35C-C711-24D0-0F4BCA80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612773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8200" y="1931348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8868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8202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868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80157" y="1931348"/>
            <a:ext cx="2461593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587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80157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1587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F815C1-0113-F490-4A53-0227959C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2337879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3028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7856" y="161372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2684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7512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8200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3028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7856" y="379975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2684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7512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EF7B-6FA5-122A-260D-E885CDDAA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6091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C5C1-4287-4FC9-8450-3D86D951F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6535458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9F566B8-5CFB-8DB0-6A67-925C39BEFB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800A1-1EE4-975A-7B55-1404DB41F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6089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7A69828-BDA3-A0E8-D0BD-4F0C2E5000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2C2875-4782-3214-62FA-C38D558F1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ack and yellow sign with white text&#10;&#10;AI-generated content may be incorrect.">
            <a:extLst>
              <a:ext uri="{FF2B5EF4-FFF2-40B4-BE49-F238E27FC236}">
                <a16:creationId xmlns:a16="http://schemas.microsoft.com/office/drawing/2014/main" id="{21CDAFA4-0099-7700-ECFC-9E7489BEC3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6299" y="693965"/>
            <a:ext cx="1610207" cy="187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784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8D96B-6BBF-8538-2294-4CD2DF0D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EDCC-13FB-DA6D-297E-1963C6899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11805-894B-DB30-78D6-DF72D7078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4F1E1-32E6-4F3C-98FE-A352F8FF2203}" type="datetimeFigureOut">
              <a:rPr lang="en-IE" smtClean="0"/>
              <a:t>28/09/2026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546AD-B9ED-27C3-B292-9A75612B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40A38-884F-0DD3-B885-EC6F7E5F6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BFC6-AFD7-452D-AC31-8EC86AFEBEC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874566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3"/>
          <p:cNvSpPr txBox="1">
            <a:spLocks noGrp="1"/>
          </p:cNvSpPr>
          <p:nvPr>
            <p:ph type="sldNum" idx="12"/>
          </p:nvPr>
        </p:nvSpPr>
        <p:spPr>
          <a:xfrm>
            <a:off x="697524" y="613128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14445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3497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slideLayout" Target="../slideLayouts/slideLayout76.xml"/><Relationship Id="rId39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71.xml"/><Relationship Id="rId34" Type="http://schemas.openxmlformats.org/officeDocument/2006/relationships/slideLayout" Target="../slideLayouts/slideLayout84.xml"/><Relationship Id="rId42" Type="http://schemas.openxmlformats.org/officeDocument/2006/relationships/theme" Target="../theme/theme2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29" Type="http://schemas.openxmlformats.org/officeDocument/2006/relationships/slideLayout" Target="../slideLayouts/slideLayout79.xml"/><Relationship Id="rId4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74.xml"/><Relationship Id="rId32" Type="http://schemas.openxmlformats.org/officeDocument/2006/relationships/slideLayout" Target="../slideLayouts/slideLayout82.xml"/><Relationship Id="rId37" Type="http://schemas.openxmlformats.org/officeDocument/2006/relationships/slideLayout" Target="../slideLayouts/slideLayout87.xml"/><Relationship Id="rId40" Type="http://schemas.openxmlformats.org/officeDocument/2006/relationships/slideLayout" Target="../slideLayouts/slideLayout90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28" Type="http://schemas.openxmlformats.org/officeDocument/2006/relationships/slideLayout" Target="../slideLayouts/slideLayout78.xml"/><Relationship Id="rId36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31" Type="http://schemas.openxmlformats.org/officeDocument/2006/relationships/slideLayout" Target="../slideLayouts/slideLayout81.xml"/><Relationship Id="rId44" Type="http://schemas.openxmlformats.org/officeDocument/2006/relationships/image" Target="../media/image16.jpeg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Relationship Id="rId27" Type="http://schemas.openxmlformats.org/officeDocument/2006/relationships/slideLayout" Target="../slideLayouts/slideLayout77.xml"/><Relationship Id="rId30" Type="http://schemas.openxmlformats.org/officeDocument/2006/relationships/slideLayout" Target="../slideLayouts/slideLayout80.xml"/><Relationship Id="rId35" Type="http://schemas.openxmlformats.org/officeDocument/2006/relationships/slideLayout" Target="../slideLayouts/slideLayout85.xml"/><Relationship Id="rId43" Type="http://schemas.openxmlformats.org/officeDocument/2006/relationships/image" Target="../media/image15.png"/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slideLayout" Target="../slideLayouts/slideLayout75.xml"/><Relationship Id="rId33" Type="http://schemas.openxmlformats.org/officeDocument/2006/relationships/slideLayout" Target="../slideLayouts/slideLayout83.xml"/><Relationship Id="rId38" Type="http://schemas.openxmlformats.org/officeDocument/2006/relationships/slideLayout" Target="../slideLayouts/slideLayout88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04.xml"/><Relationship Id="rId18" Type="http://schemas.openxmlformats.org/officeDocument/2006/relationships/slideLayout" Target="../slideLayouts/slideLayout109.xml"/><Relationship Id="rId26" Type="http://schemas.openxmlformats.org/officeDocument/2006/relationships/slideLayout" Target="../slideLayouts/slideLayout117.xml"/><Relationship Id="rId39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12.xml"/><Relationship Id="rId34" Type="http://schemas.openxmlformats.org/officeDocument/2006/relationships/slideLayout" Target="../slideLayouts/slideLayout125.xml"/><Relationship Id="rId42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29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24" Type="http://schemas.openxmlformats.org/officeDocument/2006/relationships/slideLayout" Target="../slideLayouts/slideLayout115.xml"/><Relationship Id="rId32" Type="http://schemas.openxmlformats.org/officeDocument/2006/relationships/slideLayout" Target="../slideLayouts/slideLayout123.xml"/><Relationship Id="rId37" Type="http://schemas.openxmlformats.org/officeDocument/2006/relationships/slideLayout" Target="../slideLayouts/slideLayout128.xml"/><Relationship Id="rId40" Type="http://schemas.openxmlformats.org/officeDocument/2006/relationships/slideLayout" Target="../slideLayouts/slideLayout131.xml"/><Relationship Id="rId45" Type="http://schemas.openxmlformats.org/officeDocument/2006/relationships/image" Target="../media/image22.png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23" Type="http://schemas.openxmlformats.org/officeDocument/2006/relationships/slideLayout" Target="../slideLayouts/slideLayout114.xml"/><Relationship Id="rId28" Type="http://schemas.openxmlformats.org/officeDocument/2006/relationships/slideLayout" Target="../slideLayouts/slideLayout119.xml"/><Relationship Id="rId36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1.xml"/><Relationship Id="rId19" Type="http://schemas.openxmlformats.org/officeDocument/2006/relationships/slideLayout" Target="../slideLayouts/slideLayout110.xml"/><Relationship Id="rId31" Type="http://schemas.openxmlformats.org/officeDocument/2006/relationships/slideLayout" Target="../slideLayouts/slideLayout122.xml"/><Relationship Id="rId44" Type="http://schemas.openxmlformats.org/officeDocument/2006/relationships/theme" Target="../theme/theme3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Relationship Id="rId22" Type="http://schemas.openxmlformats.org/officeDocument/2006/relationships/slideLayout" Target="../slideLayouts/slideLayout113.xml"/><Relationship Id="rId27" Type="http://schemas.openxmlformats.org/officeDocument/2006/relationships/slideLayout" Target="../slideLayouts/slideLayout118.xml"/><Relationship Id="rId30" Type="http://schemas.openxmlformats.org/officeDocument/2006/relationships/slideLayout" Target="../slideLayouts/slideLayout121.xml"/><Relationship Id="rId35" Type="http://schemas.openxmlformats.org/officeDocument/2006/relationships/slideLayout" Target="../slideLayouts/slideLayout126.xml"/><Relationship Id="rId43" Type="http://schemas.openxmlformats.org/officeDocument/2006/relationships/slideLayout" Target="../slideLayouts/slideLayout134.xml"/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103.xml"/><Relationship Id="rId17" Type="http://schemas.openxmlformats.org/officeDocument/2006/relationships/slideLayout" Target="../slideLayouts/slideLayout108.xml"/><Relationship Id="rId25" Type="http://schemas.openxmlformats.org/officeDocument/2006/relationships/slideLayout" Target="../slideLayouts/slideLayout116.xml"/><Relationship Id="rId33" Type="http://schemas.openxmlformats.org/officeDocument/2006/relationships/slideLayout" Target="../slideLayouts/slideLayout124.xml"/><Relationship Id="rId38" Type="http://schemas.openxmlformats.org/officeDocument/2006/relationships/slideLayout" Target="../slideLayouts/slideLayout129.xml"/><Relationship Id="rId46" Type="http://schemas.openxmlformats.org/officeDocument/2006/relationships/image" Target="../media/image23.jpeg"/><Relationship Id="rId20" Type="http://schemas.openxmlformats.org/officeDocument/2006/relationships/slideLayout" Target="../slideLayouts/slideLayout111.xml"/><Relationship Id="rId41" Type="http://schemas.openxmlformats.org/officeDocument/2006/relationships/slideLayout" Target="../slideLayouts/slideLayout132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52.xml"/><Relationship Id="rId26" Type="http://schemas.openxmlformats.org/officeDocument/2006/relationships/slideLayout" Target="../slideLayouts/slideLayout160.xml"/><Relationship Id="rId39" Type="http://schemas.openxmlformats.org/officeDocument/2006/relationships/slideLayout" Target="../slideLayouts/slideLayout173.xml"/><Relationship Id="rId21" Type="http://schemas.openxmlformats.org/officeDocument/2006/relationships/slideLayout" Target="../slideLayouts/slideLayout155.xml"/><Relationship Id="rId34" Type="http://schemas.openxmlformats.org/officeDocument/2006/relationships/slideLayout" Target="../slideLayouts/slideLayout168.xml"/><Relationship Id="rId42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29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24" Type="http://schemas.openxmlformats.org/officeDocument/2006/relationships/slideLayout" Target="../slideLayouts/slideLayout158.xml"/><Relationship Id="rId32" Type="http://schemas.openxmlformats.org/officeDocument/2006/relationships/slideLayout" Target="../slideLayouts/slideLayout166.xml"/><Relationship Id="rId37" Type="http://schemas.openxmlformats.org/officeDocument/2006/relationships/slideLayout" Target="../slideLayouts/slideLayout171.xml"/><Relationship Id="rId40" Type="http://schemas.openxmlformats.org/officeDocument/2006/relationships/slideLayout" Target="../slideLayouts/slideLayout174.xml"/><Relationship Id="rId45" Type="http://schemas.openxmlformats.org/officeDocument/2006/relationships/image" Target="../media/image23.jpeg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23" Type="http://schemas.openxmlformats.org/officeDocument/2006/relationships/slideLayout" Target="../slideLayouts/slideLayout157.xml"/><Relationship Id="rId28" Type="http://schemas.openxmlformats.org/officeDocument/2006/relationships/slideLayout" Target="../slideLayouts/slideLayout162.xml"/><Relationship Id="rId36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53.xml"/><Relationship Id="rId31" Type="http://schemas.openxmlformats.org/officeDocument/2006/relationships/slideLayout" Target="../slideLayouts/slideLayout165.xml"/><Relationship Id="rId44" Type="http://schemas.openxmlformats.org/officeDocument/2006/relationships/image" Target="../media/image22.png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Relationship Id="rId22" Type="http://schemas.openxmlformats.org/officeDocument/2006/relationships/slideLayout" Target="../slideLayouts/slideLayout156.xml"/><Relationship Id="rId27" Type="http://schemas.openxmlformats.org/officeDocument/2006/relationships/slideLayout" Target="../slideLayouts/slideLayout161.xml"/><Relationship Id="rId30" Type="http://schemas.openxmlformats.org/officeDocument/2006/relationships/slideLayout" Target="../slideLayouts/slideLayout164.xml"/><Relationship Id="rId35" Type="http://schemas.openxmlformats.org/officeDocument/2006/relationships/slideLayout" Target="../slideLayouts/slideLayout169.xml"/><Relationship Id="rId43" Type="http://schemas.openxmlformats.org/officeDocument/2006/relationships/theme" Target="../theme/theme4.xml"/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51.xml"/><Relationship Id="rId25" Type="http://schemas.openxmlformats.org/officeDocument/2006/relationships/slideLayout" Target="../slideLayouts/slideLayout159.xml"/><Relationship Id="rId33" Type="http://schemas.openxmlformats.org/officeDocument/2006/relationships/slideLayout" Target="../slideLayouts/slideLayout167.xml"/><Relationship Id="rId38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54.xml"/><Relationship Id="rId41" Type="http://schemas.openxmlformats.org/officeDocument/2006/relationships/slideLayout" Target="../slideLayouts/slideLayout175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9.xml"/><Relationship Id="rId18" Type="http://schemas.openxmlformats.org/officeDocument/2006/relationships/slideLayout" Target="../slideLayouts/slideLayout194.xml"/><Relationship Id="rId26" Type="http://schemas.openxmlformats.org/officeDocument/2006/relationships/slideLayout" Target="../slideLayouts/slideLayout202.xml"/><Relationship Id="rId39" Type="http://schemas.openxmlformats.org/officeDocument/2006/relationships/slideLayout" Target="../slideLayouts/slideLayout215.xml"/><Relationship Id="rId21" Type="http://schemas.openxmlformats.org/officeDocument/2006/relationships/slideLayout" Target="../slideLayouts/slideLayout197.xml"/><Relationship Id="rId34" Type="http://schemas.openxmlformats.org/officeDocument/2006/relationships/slideLayout" Target="../slideLayouts/slideLayout210.xml"/><Relationship Id="rId42" Type="http://schemas.openxmlformats.org/officeDocument/2006/relationships/theme" Target="../theme/theme5.xml"/><Relationship Id="rId7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78.xml"/><Relationship Id="rId16" Type="http://schemas.openxmlformats.org/officeDocument/2006/relationships/slideLayout" Target="../slideLayouts/slideLayout192.xml"/><Relationship Id="rId20" Type="http://schemas.openxmlformats.org/officeDocument/2006/relationships/slideLayout" Target="../slideLayouts/slideLayout196.xml"/><Relationship Id="rId29" Type="http://schemas.openxmlformats.org/officeDocument/2006/relationships/slideLayout" Target="../slideLayouts/slideLayout205.xml"/><Relationship Id="rId41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24" Type="http://schemas.openxmlformats.org/officeDocument/2006/relationships/slideLayout" Target="../slideLayouts/slideLayout200.xml"/><Relationship Id="rId32" Type="http://schemas.openxmlformats.org/officeDocument/2006/relationships/slideLayout" Target="../slideLayouts/slideLayout208.xml"/><Relationship Id="rId37" Type="http://schemas.openxmlformats.org/officeDocument/2006/relationships/slideLayout" Target="../slideLayouts/slideLayout213.xml"/><Relationship Id="rId40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181.xml"/><Relationship Id="rId15" Type="http://schemas.openxmlformats.org/officeDocument/2006/relationships/slideLayout" Target="../slideLayouts/slideLayout191.xml"/><Relationship Id="rId23" Type="http://schemas.openxmlformats.org/officeDocument/2006/relationships/slideLayout" Target="../slideLayouts/slideLayout199.xml"/><Relationship Id="rId28" Type="http://schemas.openxmlformats.org/officeDocument/2006/relationships/slideLayout" Target="../slideLayouts/slideLayout204.xml"/><Relationship Id="rId36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186.xml"/><Relationship Id="rId19" Type="http://schemas.openxmlformats.org/officeDocument/2006/relationships/slideLayout" Target="../slideLayouts/slideLayout195.xml"/><Relationship Id="rId31" Type="http://schemas.openxmlformats.org/officeDocument/2006/relationships/slideLayout" Target="../slideLayouts/slideLayout207.xml"/><Relationship Id="rId44" Type="http://schemas.openxmlformats.org/officeDocument/2006/relationships/image" Target="../media/image16.jpeg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slideLayout" Target="../slideLayouts/slideLayout190.xml"/><Relationship Id="rId22" Type="http://schemas.openxmlformats.org/officeDocument/2006/relationships/slideLayout" Target="../slideLayouts/slideLayout198.xml"/><Relationship Id="rId27" Type="http://schemas.openxmlformats.org/officeDocument/2006/relationships/slideLayout" Target="../slideLayouts/slideLayout203.xml"/><Relationship Id="rId30" Type="http://schemas.openxmlformats.org/officeDocument/2006/relationships/slideLayout" Target="../slideLayouts/slideLayout206.xml"/><Relationship Id="rId35" Type="http://schemas.openxmlformats.org/officeDocument/2006/relationships/slideLayout" Target="../slideLayouts/slideLayout211.xml"/><Relationship Id="rId43" Type="http://schemas.openxmlformats.org/officeDocument/2006/relationships/image" Target="../media/image15.png"/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8.xml"/><Relationship Id="rId17" Type="http://schemas.openxmlformats.org/officeDocument/2006/relationships/slideLayout" Target="../slideLayouts/slideLayout193.xml"/><Relationship Id="rId25" Type="http://schemas.openxmlformats.org/officeDocument/2006/relationships/slideLayout" Target="../slideLayouts/slideLayout201.xml"/><Relationship Id="rId33" Type="http://schemas.openxmlformats.org/officeDocument/2006/relationships/slideLayout" Target="../slideLayouts/slideLayout209.xml"/><Relationship Id="rId38" Type="http://schemas.openxmlformats.org/officeDocument/2006/relationships/slideLayout" Target="../slideLayouts/slideLayout2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FE374-A678-A684-FA4B-26330CF65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3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/>
        </p:nvPicPr>
        <p:blipFill>
          <a:blip r:embed="rId53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2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4223" r:id="rId15"/>
    <p:sldLayoutId id="2147484224" r:id="rId16"/>
    <p:sldLayoutId id="2147483995" r:id="rId17"/>
    <p:sldLayoutId id="2147483996" r:id="rId18"/>
    <p:sldLayoutId id="2147483997" r:id="rId19"/>
    <p:sldLayoutId id="2147483998" r:id="rId20"/>
    <p:sldLayoutId id="2147483999" r:id="rId21"/>
    <p:sldLayoutId id="2147484000" r:id="rId22"/>
    <p:sldLayoutId id="2147484001" r:id="rId23"/>
    <p:sldLayoutId id="2147484002" r:id="rId24"/>
    <p:sldLayoutId id="2147484003" r:id="rId25"/>
    <p:sldLayoutId id="2147484004" r:id="rId26"/>
    <p:sldLayoutId id="2147484005" r:id="rId27"/>
    <p:sldLayoutId id="2147484006" r:id="rId28"/>
    <p:sldLayoutId id="2147484007" r:id="rId29"/>
    <p:sldLayoutId id="2147484008" r:id="rId30"/>
    <p:sldLayoutId id="2147484009" r:id="rId31"/>
    <p:sldLayoutId id="2147484010" r:id="rId32"/>
    <p:sldLayoutId id="2147484011" r:id="rId33"/>
    <p:sldLayoutId id="2147484012" r:id="rId34"/>
    <p:sldLayoutId id="2147484013" r:id="rId35"/>
    <p:sldLayoutId id="2147484014" r:id="rId36"/>
    <p:sldLayoutId id="2147484015" r:id="rId37"/>
    <p:sldLayoutId id="2147484016" r:id="rId38"/>
    <p:sldLayoutId id="2147484017" r:id="rId39"/>
    <p:sldLayoutId id="2147484018" r:id="rId40"/>
    <p:sldLayoutId id="2147484019" r:id="rId41"/>
    <p:sldLayoutId id="2147484020" r:id="rId42"/>
    <p:sldLayoutId id="2147484021" r:id="rId43"/>
    <p:sldLayoutId id="2147484022" r:id="rId44"/>
    <p:sldLayoutId id="2147484024" r:id="rId45"/>
    <p:sldLayoutId id="2147484027" r:id="rId46"/>
    <p:sldLayoutId id="2147484023" r:id="rId47"/>
    <p:sldLayoutId id="2147484031" r:id="rId48"/>
    <p:sldLayoutId id="2147484032" r:id="rId49"/>
    <p:sldLayoutId id="2147484033" r:id="rId5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FE374-A678-A684-FA4B-26330CF65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0"/>
            <a:endParaRPr lang="en-US"/>
          </a:p>
          <a:p>
            <a:pPr lvl="1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 userDrawn="1"/>
        </p:nvPicPr>
        <p:blipFill>
          <a:blip r:embed="rId4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07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  <p:sldLayoutId id="2147484048" r:id="rId14"/>
    <p:sldLayoutId id="2147484049" r:id="rId15"/>
    <p:sldLayoutId id="2147484050" r:id="rId16"/>
    <p:sldLayoutId id="2147484051" r:id="rId17"/>
    <p:sldLayoutId id="2147484052" r:id="rId18"/>
    <p:sldLayoutId id="2147484053" r:id="rId19"/>
    <p:sldLayoutId id="2147484054" r:id="rId20"/>
    <p:sldLayoutId id="2147484055" r:id="rId21"/>
    <p:sldLayoutId id="2147484056" r:id="rId22"/>
    <p:sldLayoutId id="2147484057" r:id="rId23"/>
    <p:sldLayoutId id="2147484058" r:id="rId24"/>
    <p:sldLayoutId id="2147484059" r:id="rId25"/>
    <p:sldLayoutId id="2147484060" r:id="rId26"/>
    <p:sldLayoutId id="2147484061" r:id="rId27"/>
    <p:sldLayoutId id="2147484062" r:id="rId28"/>
    <p:sldLayoutId id="2147484063" r:id="rId29"/>
    <p:sldLayoutId id="2147484064" r:id="rId30"/>
    <p:sldLayoutId id="2147484065" r:id="rId31"/>
    <p:sldLayoutId id="2147484066" r:id="rId32"/>
    <p:sldLayoutId id="2147484067" r:id="rId33"/>
    <p:sldLayoutId id="2147484068" r:id="rId34"/>
    <p:sldLayoutId id="2147484069" r:id="rId35"/>
    <p:sldLayoutId id="2147484070" r:id="rId36"/>
    <p:sldLayoutId id="2147484071" r:id="rId37"/>
    <p:sldLayoutId id="2147484072" r:id="rId38"/>
    <p:sldLayoutId id="2147484073" r:id="rId39"/>
    <p:sldLayoutId id="2147484074" r:id="rId40"/>
    <p:sldLayoutId id="2147484075" r:id="rId4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FE374-A678-A684-FA4B-26330CF65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6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/>
        </p:nvPicPr>
        <p:blipFill>
          <a:blip r:embed="rId46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89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  <p:sldLayoutId id="2147484094" r:id="rId18"/>
    <p:sldLayoutId id="2147484095" r:id="rId19"/>
    <p:sldLayoutId id="2147484096" r:id="rId20"/>
    <p:sldLayoutId id="2147484097" r:id="rId21"/>
    <p:sldLayoutId id="2147484098" r:id="rId22"/>
    <p:sldLayoutId id="2147484099" r:id="rId23"/>
    <p:sldLayoutId id="2147484100" r:id="rId24"/>
    <p:sldLayoutId id="2147484101" r:id="rId25"/>
    <p:sldLayoutId id="2147484102" r:id="rId26"/>
    <p:sldLayoutId id="2147484103" r:id="rId27"/>
    <p:sldLayoutId id="2147484104" r:id="rId28"/>
    <p:sldLayoutId id="2147484105" r:id="rId29"/>
    <p:sldLayoutId id="2147484106" r:id="rId30"/>
    <p:sldLayoutId id="2147484107" r:id="rId31"/>
    <p:sldLayoutId id="2147484108" r:id="rId32"/>
    <p:sldLayoutId id="2147484109" r:id="rId33"/>
    <p:sldLayoutId id="2147484110" r:id="rId34"/>
    <p:sldLayoutId id="2147484111" r:id="rId35"/>
    <p:sldLayoutId id="2147484112" r:id="rId36"/>
    <p:sldLayoutId id="2147484113" r:id="rId37"/>
    <p:sldLayoutId id="2147484114" r:id="rId38"/>
    <p:sldLayoutId id="2147484115" r:id="rId39"/>
    <p:sldLayoutId id="2147484116" r:id="rId40"/>
    <p:sldLayoutId id="2147484117" r:id="rId41"/>
    <p:sldLayoutId id="2147484118" r:id="rId42"/>
    <p:sldLayoutId id="2147484119" r:id="rId4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FE374-A678-A684-FA4B-26330CF65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5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/>
        </p:nvPicPr>
        <p:blipFill>
          <a:blip r:embed="rId45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64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8" r:id="rId1"/>
    <p:sldLayoutId id="2147484139" r:id="rId2"/>
    <p:sldLayoutId id="2147484140" r:id="rId3"/>
    <p:sldLayoutId id="2147484141" r:id="rId4"/>
    <p:sldLayoutId id="2147484142" r:id="rId5"/>
    <p:sldLayoutId id="2147484143" r:id="rId6"/>
    <p:sldLayoutId id="2147484144" r:id="rId7"/>
    <p:sldLayoutId id="2147484145" r:id="rId8"/>
    <p:sldLayoutId id="2147484146" r:id="rId9"/>
    <p:sldLayoutId id="2147484147" r:id="rId10"/>
    <p:sldLayoutId id="2147484148" r:id="rId11"/>
    <p:sldLayoutId id="2147484149" r:id="rId12"/>
    <p:sldLayoutId id="2147484150" r:id="rId13"/>
    <p:sldLayoutId id="2147484151" r:id="rId14"/>
    <p:sldLayoutId id="2147484152" r:id="rId15"/>
    <p:sldLayoutId id="2147484153" r:id="rId16"/>
    <p:sldLayoutId id="2147484154" r:id="rId17"/>
    <p:sldLayoutId id="2147484155" r:id="rId18"/>
    <p:sldLayoutId id="2147484156" r:id="rId19"/>
    <p:sldLayoutId id="2147484157" r:id="rId20"/>
    <p:sldLayoutId id="2147484158" r:id="rId21"/>
    <p:sldLayoutId id="2147484159" r:id="rId22"/>
    <p:sldLayoutId id="2147484160" r:id="rId23"/>
    <p:sldLayoutId id="2147484161" r:id="rId24"/>
    <p:sldLayoutId id="2147484162" r:id="rId25"/>
    <p:sldLayoutId id="2147484163" r:id="rId26"/>
    <p:sldLayoutId id="2147484164" r:id="rId27"/>
    <p:sldLayoutId id="2147484165" r:id="rId28"/>
    <p:sldLayoutId id="2147484166" r:id="rId29"/>
    <p:sldLayoutId id="2147484167" r:id="rId30"/>
    <p:sldLayoutId id="2147484168" r:id="rId31"/>
    <p:sldLayoutId id="2147484169" r:id="rId32"/>
    <p:sldLayoutId id="2147484170" r:id="rId33"/>
    <p:sldLayoutId id="2147484171" r:id="rId34"/>
    <p:sldLayoutId id="2147484172" r:id="rId35"/>
    <p:sldLayoutId id="2147484173" r:id="rId36"/>
    <p:sldLayoutId id="2147484174" r:id="rId37"/>
    <p:sldLayoutId id="2147484175" r:id="rId38"/>
    <p:sldLayoutId id="2147484176" r:id="rId39"/>
    <p:sldLayoutId id="2147484177" r:id="rId40"/>
    <p:sldLayoutId id="2147484179" r:id="rId41"/>
    <p:sldLayoutId id="2147484180" r:id="rId4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FE374-A678-A684-FA4B-26330CF65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0"/>
            <a:endParaRPr lang="en-US"/>
          </a:p>
          <a:p>
            <a:pPr lvl="1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 userDrawn="1"/>
        </p:nvPicPr>
        <p:blipFill>
          <a:blip r:embed="rId4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48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  <p:sldLayoutId id="2147484193" r:id="rId12"/>
    <p:sldLayoutId id="2147484194" r:id="rId13"/>
    <p:sldLayoutId id="2147484195" r:id="rId14"/>
    <p:sldLayoutId id="2147484196" r:id="rId15"/>
    <p:sldLayoutId id="2147484197" r:id="rId16"/>
    <p:sldLayoutId id="2147484198" r:id="rId17"/>
    <p:sldLayoutId id="2147484199" r:id="rId18"/>
    <p:sldLayoutId id="2147484200" r:id="rId19"/>
    <p:sldLayoutId id="2147484201" r:id="rId20"/>
    <p:sldLayoutId id="2147484202" r:id="rId21"/>
    <p:sldLayoutId id="2147484203" r:id="rId22"/>
    <p:sldLayoutId id="2147484204" r:id="rId23"/>
    <p:sldLayoutId id="2147484205" r:id="rId24"/>
    <p:sldLayoutId id="2147484206" r:id="rId25"/>
    <p:sldLayoutId id="2147484207" r:id="rId26"/>
    <p:sldLayoutId id="2147484208" r:id="rId27"/>
    <p:sldLayoutId id="2147484209" r:id="rId28"/>
    <p:sldLayoutId id="2147484210" r:id="rId29"/>
    <p:sldLayoutId id="2147484211" r:id="rId30"/>
    <p:sldLayoutId id="2147484212" r:id="rId31"/>
    <p:sldLayoutId id="2147484213" r:id="rId32"/>
    <p:sldLayoutId id="2147484214" r:id="rId33"/>
    <p:sldLayoutId id="2147484215" r:id="rId34"/>
    <p:sldLayoutId id="2147484216" r:id="rId35"/>
    <p:sldLayoutId id="2147484217" r:id="rId36"/>
    <p:sldLayoutId id="2147484218" r:id="rId37"/>
    <p:sldLayoutId id="2147484219" r:id="rId38"/>
    <p:sldLayoutId id="2147484220" r:id="rId39"/>
    <p:sldLayoutId id="2147484221" r:id="rId40"/>
    <p:sldLayoutId id="2147484222" r:id="rId4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47773EF-DC23-ED03-13A4-D709BEDE9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noProof="0" dirty="0"/>
              <a:t>The CAP post-2027 in the next EU budget</a:t>
            </a:r>
            <a:endParaRPr lang="en-IE" sz="4000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6B1DDD-A889-7BCA-3DCA-6E7C1F5C089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5618695"/>
            <a:ext cx="5082397" cy="304616"/>
          </a:xfrm>
        </p:spPr>
        <p:txBody>
          <a:bodyPr/>
          <a:lstStyle/>
          <a:p>
            <a:r>
              <a:rPr lang="en-IE" sz="1400" noProof="0" dirty="0"/>
              <a:t>Interparliamentary Conference in Dubrovnik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96A918-02B9-D88E-664D-040AE4DDD7E9}"/>
              </a:ext>
            </a:extLst>
          </p:cNvPr>
          <p:cNvSpPr txBox="1"/>
          <p:nvPr/>
        </p:nvSpPr>
        <p:spPr>
          <a:xfrm>
            <a:off x="838200" y="4137332"/>
            <a:ext cx="6094562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1800" b="1" dirty="0">
                <a:solidFill>
                  <a:schemeClr val="bg1"/>
                </a:solidFill>
              </a:rPr>
              <a:t>Diego CANGA FANO</a:t>
            </a:r>
            <a:r>
              <a:rPr lang="en-US" sz="1800" dirty="0">
                <a:solidFill>
                  <a:schemeClr val="bg1"/>
                </a:solidFill>
              </a:rPr>
              <a:t>​</a:t>
            </a:r>
            <a:endParaRPr lang="pl-PL" sz="1800" dirty="0">
              <a:solidFill>
                <a:schemeClr val="bg1"/>
              </a:solidFill>
            </a:endParaRPr>
          </a:p>
          <a:p>
            <a:pPr fontAlgn="base"/>
            <a:endParaRPr lang="en-US" dirty="0">
              <a:solidFill>
                <a:schemeClr val="bg1"/>
              </a:solidFill>
            </a:endParaRPr>
          </a:p>
          <a:p>
            <a:pPr fontAlgn="base"/>
            <a:r>
              <a:rPr lang="en-US" i="1" dirty="0">
                <a:solidFill>
                  <a:schemeClr val="bg1"/>
                </a:solidFill>
              </a:rPr>
              <a:t>Deputy Director-General (Acting)</a:t>
            </a:r>
            <a:r>
              <a:rPr lang="pl-PL" i="1" dirty="0">
                <a:solidFill>
                  <a:schemeClr val="bg1"/>
                </a:solidFill>
              </a:rPr>
              <a:t/>
            </a:r>
            <a:br>
              <a:rPr lang="pl-PL" i="1" dirty="0">
                <a:solidFill>
                  <a:schemeClr val="bg1"/>
                </a:solidFill>
              </a:rPr>
            </a:br>
            <a:r>
              <a:rPr lang="en-US" i="1" dirty="0">
                <a:solidFill>
                  <a:schemeClr val="bg1"/>
                </a:solidFill>
              </a:rPr>
              <a:t>Directorate-General​</a:t>
            </a:r>
            <a:r>
              <a:rPr lang="pl-PL" i="1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for Agriculture and Rural Development</a:t>
            </a:r>
            <a:r>
              <a:rPr lang="pl-PL" i="1" dirty="0">
                <a:solidFill>
                  <a:schemeClr val="bg1"/>
                </a:solidFill>
              </a:rPr>
              <a:t/>
            </a:r>
            <a:br>
              <a:rPr lang="pl-PL" i="1" dirty="0">
                <a:solidFill>
                  <a:schemeClr val="bg1"/>
                </a:solidFill>
              </a:rPr>
            </a:br>
            <a:r>
              <a:rPr lang="en-US" i="1" dirty="0">
                <a:solidFill>
                  <a:schemeClr val="bg1"/>
                </a:solidFill>
              </a:rPr>
              <a:t>European </a:t>
            </a:r>
            <a:r>
              <a:rPr lang="en-US" i="1" dirty="0" err="1">
                <a:solidFill>
                  <a:schemeClr val="bg1"/>
                </a:solidFill>
              </a:rPr>
              <a:t>Commissio</a:t>
            </a:r>
            <a:r>
              <a:rPr lang="pl-PL" i="1" dirty="0">
                <a:solidFill>
                  <a:schemeClr val="bg1"/>
                </a:solidFill>
              </a:rPr>
              <a:t>n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894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34C33-881F-6CBF-DD8E-B744B0235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91826EE-E7A3-87EA-51E1-5DF1F13F7FAD}"/>
              </a:ext>
            </a:extLst>
          </p:cNvPr>
          <p:cNvSpPr/>
          <p:nvPr/>
        </p:nvSpPr>
        <p:spPr>
          <a:xfrm>
            <a:off x="0" y="1175659"/>
            <a:ext cx="12204000" cy="77783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33" name="Rectangle: Rounded Corners 4">
            <a:extLst>
              <a:ext uri="{FF2B5EF4-FFF2-40B4-BE49-F238E27FC236}">
                <a16:creationId xmlns:a16="http://schemas.microsoft.com/office/drawing/2014/main" id="{9A3CBCD8-7643-EE97-CBB8-2DB817B171F3}"/>
              </a:ext>
            </a:extLst>
          </p:cNvPr>
          <p:cNvSpPr txBox="1"/>
          <p:nvPr/>
        </p:nvSpPr>
        <p:spPr>
          <a:xfrm>
            <a:off x="4598003" y="2389021"/>
            <a:ext cx="3079591" cy="1702801"/>
          </a:xfrm>
          <a:custGeom>
            <a:avLst/>
            <a:gdLst>
              <a:gd name="connsiteX0" fmla="*/ 0 w 3079591"/>
              <a:gd name="connsiteY0" fmla="*/ 0 h 1702801"/>
              <a:gd name="connsiteX1" fmla="*/ 3079591 w 3079591"/>
              <a:gd name="connsiteY1" fmla="*/ 0 h 1702801"/>
              <a:gd name="connsiteX2" fmla="*/ 3079591 w 3079591"/>
              <a:gd name="connsiteY2" fmla="*/ 1702801 h 1702801"/>
              <a:gd name="connsiteX3" fmla="*/ 0 w 3079591"/>
              <a:gd name="connsiteY3" fmla="*/ 1702801 h 1702801"/>
              <a:gd name="connsiteX4" fmla="*/ 0 w 3079591"/>
              <a:gd name="connsiteY4" fmla="*/ 0 h 1702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591" h="1702801" fill="none" extrusionOk="0">
                <a:moveTo>
                  <a:pt x="0" y="0"/>
                </a:moveTo>
                <a:cubicBezTo>
                  <a:pt x="842705" y="-49533"/>
                  <a:pt x="2432790" y="-14809"/>
                  <a:pt x="3079591" y="0"/>
                </a:cubicBezTo>
                <a:cubicBezTo>
                  <a:pt x="3214655" y="617692"/>
                  <a:pt x="3190947" y="1136263"/>
                  <a:pt x="3079591" y="1702801"/>
                </a:cubicBezTo>
                <a:cubicBezTo>
                  <a:pt x="1622083" y="1654570"/>
                  <a:pt x="1446806" y="1787256"/>
                  <a:pt x="0" y="1702801"/>
                </a:cubicBezTo>
                <a:cubicBezTo>
                  <a:pt x="114163" y="1008959"/>
                  <a:pt x="-99721" y="709853"/>
                  <a:pt x="0" y="0"/>
                </a:cubicBezTo>
                <a:close/>
              </a:path>
              <a:path w="3079591" h="1702801" stroke="0" extrusionOk="0">
                <a:moveTo>
                  <a:pt x="0" y="0"/>
                </a:moveTo>
                <a:cubicBezTo>
                  <a:pt x="736361" y="118645"/>
                  <a:pt x="2204103" y="116012"/>
                  <a:pt x="3079591" y="0"/>
                </a:cubicBezTo>
                <a:cubicBezTo>
                  <a:pt x="2961173" y="453506"/>
                  <a:pt x="3133925" y="1125485"/>
                  <a:pt x="3079591" y="1702801"/>
                </a:cubicBezTo>
                <a:cubicBezTo>
                  <a:pt x="2435536" y="1837401"/>
                  <a:pt x="1523249" y="1545605"/>
                  <a:pt x="0" y="1702801"/>
                </a:cubicBezTo>
                <a:cubicBezTo>
                  <a:pt x="115419" y="972310"/>
                  <a:pt x="-47660" y="234301"/>
                  <a:pt x="0" y="0"/>
                </a:cubicBezTo>
                <a:close/>
              </a:path>
            </a:pathLst>
          </a:custGeom>
          <a:solidFill>
            <a:srgbClr val="003399"/>
          </a:solidFill>
          <a:ln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2000" b="1" kern="1200" cap="all" baseline="0"/>
            </a:lvl1pPr>
          </a:lstStyle>
          <a:p>
            <a:pPr>
              <a:lnSpc>
                <a:spcPct val="100000"/>
              </a:lnSpc>
            </a:pPr>
            <a:r>
              <a:rPr lang="en-IE" dirty="0"/>
              <a:t>National and REGIONAL PARTNERSHIP PLANS</a:t>
            </a:r>
          </a:p>
          <a:p>
            <a:pPr>
              <a:lnSpc>
                <a:spcPct val="100000"/>
              </a:lnSpc>
            </a:pPr>
            <a:r>
              <a:rPr lang="en-IE"/>
              <a:t>- NRPP -</a:t>
            </a:r>
            <a:endParaRPr lang="en-IE" dirty="0">
              <a:cs typeface="Arial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E2461E9-C7DA-4712-E88C-361D3524C991}"/>
              </a:ext>
            </a:extLst>
          </p:cNvPr>
          <p:cNvSpPr txBox="1"/>
          <p:nvPr/>
        </p:nvSpPr>
        <p:spPr>
          <a:xfrm>
            <a:off x="8759073" y="2416029"/>
            <a:ext cx="2713872" cy="1680000"/>
          </a:xfrm>
          <a:prstGeom prst="rect">
            <a:avLst/>
          </a:prstGeom>
          <a:solidFill>
            <a:srgbClr val="003399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0" lvl="0" indent="0" algn="ctr" defTabSz="889000">
              <a:spcBef>
                <a:spcPct val="0"/>
              </a:spcBef>
              <a:spcAft>
                <a:spcPct val="35000"/>
              </a:spcAft>
              <a:buNone/>
            </a:pPr>
            <a:r>
              <a:rPr lang="en-IE" sz="2000" b="1" kern="1200" cap="all" baseline="0" dirty="0"/>
              <a:t>GLOBAL EUROPE INSTRUMENT</a:t>
            </a:r>
          </a:p>
          <a:p>
            <a:pPr marL="0" lvl="0" indent="0" algn="ctr" defTabSz="889000">
              <a:spcBef>
                <a:spcPct val="0"/>
              </a:spcBef>
              <a:spcAft>
                <a:spcPct val="35000"/>
              </a:spcAft>
              <a:buNone/>
            </a:pPr>
            <a:r>
              <a:rPr lang="en-IE" sz="2000" b="1" kern="1200" cap="all" dirty="0"/>
              <a:t>(IPARD…)</a:t>
            </a:r>
            <a:endParaRPr lang="it-IT" b="1" kern="1200" dirty="0"/>
          </a:p>
        </p:txBody>
      </p:sp>
      <p:sp>
        <p:nvSpPr>
          <p:cNvPr id="6" name="Rectangle: Rounded Corners 4">
            <a:extLst>
              <a:ext uri="{FF2B5EF4-FFF2-40B4-BE49-F238E27FC236}">
                <a16:creationId xmlns:a16="http://schemas.microsoft.com/office/drawing/2014/main" id="{599875FC-D12C-095B-8586-3EF130D41793}"/>
              </a:ext>
            </a:extLst>
          </p:cNvPr>
          <p:cNvSpPr txBox="1"/>
          <p:nvPr/>
        </p:nvSpPr>
        <p:spPr>
          <a:xfrm>
            <a:off x="831258" y="2405097"/>
            <a:ext cx="2710409" cy="1689229"/>
          </a:xfrm>
          <a:prstGeom prst="rect">
            <a:avLst/>
          </a:prstGeom>
          <a:solidFill>
            <a:srgbClr val="003399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0" lvl="0" indent="0" algn="ctr" defTabSz="889000">
              <a:spcBef>
                <a:spcPct val="0"/>
              </a:spcBef>
              <a:spcAft>
                <a:spcPct val="35000"/>
              </a:spcAft>
              <a:buNone/>
            </a:pPr>
            <a:r>
              <a:rPr lang="en-IE" sz="2000" b="1" kern="1200" cap="all" dirty="0"/>
              <a:t>EUROPEAN COMPETITIVENESS</a:t>
            </a:r>
            <a:br>
              <a:rPr lang="en-IE" sz="2000" b="1" kern="1200" cap="all" dirty="0"/>
            </a:br>
            <a:r>
              <a:rPr lang="en-IE" sz="2000" b="1" kern="1200" cap="all" dirty="0"/>
              <a:t>FUND</a:t>
            </a:r>
            <a:endParaRPr lang="it-IT" kern="1200" dirty="0"/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A8432383-D3C9-3FAF-6154-D63B2B4A0F88}"/>
              </a:ext>
            </a:extLst>
          </p:cNvPr>
          <p:cNvSpPr txBox="1"/>
          <p:nvPr/>
        </p:nvSpPr>
        <p:spPr>
          <a:xfrm>
            <a:off x="831258" y="4177453"/>
            <a:ext cx="2710408" cy="1020486"/>
          </a:xfrm>
          <a:prstGeom prst="rect">
            <a:avLst/>
          </a:prstGeom>
          <a:solidFill>
            <a:srgbClr val="003399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2000" b="1" kern="1200" cap="all" baseline="0"/>
            </a:lvl1pPr>
          </a:lstStyle>
          <a:p>
            <a:pPr>
              <a:lnSpc>
                <a:spcPct val="100000"/>
              </a:lnSpc>
            </a:pPr>
            <a:r>
              <a:rPr lang="en-IE" sz="1800" dirty="0"/>
              <a:t>Horizon Europe (fp10)</a:t>
            </a:r>
            <a:endParaRPr lang="it-IT" sz="18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D3E2E2B-1D44-EE1A-FB62-04DFCCEE6117}"/>
              </a:ext>
            </a:extLst>
          </p:cNvPr>
          <p:cNvCxnSpPr>
            <a:cxnSpLocks/>
          </p:cNvCxnSpPr>
          <p:nvPr/>
        </p:nvCxnSpPr>
        <p:spPr>
          <a:xfrm>
            <a:off x="6137798" y="4316245"/>
            <a:ext cx="0" cy="650952"/>
          </a:xfrm>
          <a:prstGeom prst="straightConnector1">
            <a:avLst/>
          </a:prstGeom>
          <a:ln w="47625">
            <a:solidFill>
              <a:schemeClr val="bg1">
                <a:lumMod val="75000"/>
              </a:schemeClr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C9599D2-AC42-ABB6-D73B-4C5376AB85A0}"/>
              </a:ext>
            </a:extLst>
          </p:cNvPr>
          <p:cNvCxnSpPr>
            <a:cxnSpLocks/>
          </p:cNvCxnSpPr>
          <p:nvPr/>
        </p:nvCxnSpPr>
        <p:spPr>
          <a:xfrm>
            <a:off x="3644052" y="3227244"/>
            <a:ext cx="863864" cy="0"/>
          </a:xfrm>
          <a:prstGeom prst="straightConnector1">
            <a:avLst/>
          </a:prstGeom>
          <a:ln w="47625">
            <a:solidFill>
              <a:schemeClr val="bg1">
                <a:lumMod val="75000"/>
              </a:schemeClr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843D074-CE30-C989-0AC7-CC47ABD426CA}"/>
              </a:ext>
            </a:extLst>
          </p:cNvPr>
          <p:cNvCxnSpPr>
            <a:cxnSpLocks/>
          </p:cNvCxnSpPr>
          <p:nvPr/>
        </p:nvCxnSpPr>
        <p:spPr>
          <a:xfrm>
            <a:off x="7779979" y="3227244"/>
            <a:ext cx="881071" cy="0"/>
          </a:xfrm>
          <a:prstGeom prst="straightConnector1">
            <a:avLst/>
          </a:prstGeom>
          <a:ln w="47625">
            <a:solidFill>
              <a:schemeClr val="bg1">
                <a:lumMod val="75000"/>
              </a:schemeClr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4282233-8BCF-A021-7833-A8C2F1600075}"/>
              </a:ext>
            </a:extLst>
          </p:cNvPr>
          <p:cNvSpPr txBox="1"/>
          <p:nvPr/>
        </p:nvSpPr>
        <p:spPr>
          <a:xfrm>
            <a:off x="0" y="-17194"/>
            <a:ext cx="12192000" cy="1192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914400" eaLnBrk="1" latinLnBrk="0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  <a:defRPr sz="4000" kern="1200">
                <a:solidFill>
                  <a:srgbClr val="FFFFFF"/>
                </a:solidFill>
                <a:highlight>
                  <a:srgbClr val="003399"/>
                </a:highligh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3600" b="1" dirty="0"/>
              <a:t>The CAP in the MFF architecture</a:t>
            </a:r>
            <a:endParaRPr lang="en-IE" sz="3600" b="1" dirty="0"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0C33DB-66F3-51F2-2784-BD6E37C0F7E6}"/>
              </a:ext>
            </a:extLst>
          </p:cNvPr>
          <p:cNvSpPr/>
          <p:nvPr/>
        </p:nvSpPr>
        <p:spPr>
          <a:xfrm>
            <a:off x="4598004" y="5138078"/>
            <a:ext cx="3079590" cy="849942"/>
          </a:xfrm>
          <a:prstGeom prst="rect">
            <a:avLst/>
          </a:prstGeom>
          <a:solidFill>
            <a:srgbClr val="FFFB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>
              <a:spcBef>
                <a:spcPct val="0"/>
              </a:spcBef>
              <a:spcAft>
                <a:spcPct val="35000"/>
              </a:spcAft>
            </a:pPr>
            <a:r>
              <a:rPr lang="en-IE" sz="2000" b="1" kern="1200" cap="all" dirty="0">
                <a:solidFill>
                  <a:srgbClr val="003399"/>
                </a:solidFill>
              </a:rPr>
              <a:t>CAP &amp; CMO </a:t>
            </a:r>
            <a:r>
              <a:rPr lang="en-IE" sz="2000" b="1" kern="1200" cap="all" dirty="0" err="1">
                <a:solidFill>
                  <a:srgbClr val="003399"/>
                </a:solidFill>
              </a:rPr>
              <a:t>RegulationS</a:t>
            </a:r>
            <a:endParaRPr lang="it-IT" sz="2000" b="1" kern="1200" cap="all" dirty="0">
              <a:solidFill>
                <a:srgbClr val="00339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64245C-7C10-AD25-F669-957BFFB89D79}"/>
              </a:ext>
            </a:extLst>
          </p:cNvPr>
          <p:cNvSpPr txBox="1"/>
          <p:nvPr/>
        </p:nvSpPr>
        <p:spPr>
          <a:xfrm>
            <a:off x="-12000" y="1357580"/>
            <a:ext cx="122039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000" b="1" cap="all" dirty="0">
                <a:solidFill>
                  <a:srgbClr val="003399"/>
                </a:solidFill>
              </a:rPr>
              <a:t>Performance framework regulation</a:t>
            </a:r>
          </a:p>
        </p:txBody>
      </p:sp>
    </p:spTree>
    <p:extLst>
      <p:ext uri="{BB962C8B-B14F-4D97-AF65-F5344CB8AC3E}">
        <p14:creationId xmlns:p14="http://schemas.microsoft.com/office/powerpoint/2010/main" val="606821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91A8C-68D9-5CE8-370F-99CE7D2C5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C4BBFC-7CDA-7D7B-F44A-99A5E74AAD29}"/>
              </a:ext>
            </a:extLst>
          </p:cNvPr>
          <p:cNvSpPr/>
          <p:nvPr/>
        </p:nvSpPr>
        <p:spPr>
          <a:xfrm>
            <a:off x="10767019" y="5898886"/>
            <a:ext cx="1345009" cy="959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IE" sz="1400" b="0" i="0" u="none" strike="noStrike" kern="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C14990-7A91-ED6C-ED1E-FCE73B4B155C}"/>
              </a:ext>
            </a:extLst>
          </p:cNvPr>
          <p:cNvSpPr/>
          <p:nvPr/>
        </p:nvSpPr>
        <p:spPr>
          <a:xfrm>
            <a:off x="673672" y="1345915"/>
            <a:ext cx="2357204" cy="893502"/>
          </a:xfrm>
          <a:prstGeom prst="rect">
            <a:avLst/>
          </a:prstGeom>
          <a:solidFill>
            <a:srgbClr val="FFFB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BE" sz="2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Arial"/>
              </a:rPr>
              <a:t>One Plan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8BD9DA-F639-8915-3690-FBBC05630DDF}"/>
              </a:ext>
            </a:extLst>
          </p:cNvPr>
          <p:cNvSpPr/>
          <p:nvPr/>
        </p:nvSpPr>
        <p:spPr>
          <a:xfrm>
            <a:off x="3144759" y="1345915"/>
            <a:ext cx="3238916" cy="893502"/>
          </a:xfrm>
          <a:prstGeom prst="rect">
            <a:avLst/>
          </a:prstGeom>
          <a:solidFill>
            <a:srgbClr val="FFFB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Arial"/>
              </a:rPr>
              <a:t>Comprehensive partnership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E63B6C-BEBD-4FC7-CB03-248A640F96EC}"/>
              </a:ext>
            </a:extLst>
          </p:cNvPr>
          <p:cNvSpPr/>
          <p:nvPr/>
        </p:nvSpPr>
        <p:spPr>
          <a:xfrm>
            <a:off x="6497557" y="1345915"/>
            <a:ext cx="2557398" cy="893502"/>
          </a:xfrm>
          <a:prstGeom prst="rect">
            <a:avLst/>
          </a:prstGeom>
          <a:solidFill>
            <a:srgbClr val="FFFB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BE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Arial"/>
              </a:rPr>
              <a:t>Tailored</a:t>
            </a:r>
            <a:r>
              <a:rPr kumimoji="0" lang="fr-BE" sz="2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Arial"/>
              </a:rPr>
              <a:t> to MS’ </a:t>
            </a:r>
            <a:r>
              <a:rPr kumimoji="0" lang="fr-BE" sz="240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Arial"/>
              </a:rPr>
              <a:t>&amp;</a:t>
            </a:r>
            <a:r>
              <a:rPr kumimoji="0" lang="fr-BE" sz="2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Arial"/>
              </a:rPr>
              <a:t> </a:t>
            </a:r>
            <a:r>
              <a:rPr kumimoji="0" lang="fr-BE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Arial"/>
              </a:rPr>
              <a:t>regions</a:t>
            </a:r>
            <a:r>
              <a:rPr kumimoji="0" lang="fr-BE" sz="2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Arial"/>
              </a:rPr>
              <a:t>’ </a:t>
            </a:r>
            <a:r>
              <a:rPr kumimoji="0" lang="fr-BE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Arial"/>
              </a:rPr>
              <a:t>needs</a:t>
            </a:r>
            <a:endParaRPr kumimoji="0" lang="en-IE" sz="2400" b="1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262611-38F0-1A06-4E87-2B3E0443FDAA}"/>
              </a:ext>
            </a:extLst>
          </p:cNvPr>
          <p:cNvSpPr/>
          <p:nvPr/>
        </p:nvSpPr>
        <p:spPr>
          <a:xfrm>
            <a:off x="673672" y="2239417"/>
            <a:ext cx="2354279" cy="425385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0000" rtlCol="0" anchor="t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Wingdings" panose="05000000000000000000" pitchFamily="2" charset="2"/>
              </a:rPr>
              <a:t>Simpler framework: </a:t>
            </a:r>
            <a:r>
              <a:rPr kumimoji="0" lang="en-IE" sz="1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Wingdings" panose="05000000000000000000" pitchFamily="2" charset="2"/>
              </a:rPr>
              <a:t>simplified implementation, one set of rules, one programming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endParaRPr kumimoji="0" lang="en-IE" sz="1400" b="1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+mn-cs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Wingdings" panose="05000000000000000000" pitchFamily="2" charset="2"/>
              </a:rPr>
              <a:t>Holistic, consistent and coordinated framework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endParaRPr kumimoji="0" lang="en-IE" sz="1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+mn-cs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Wingdings" panose="05000000000000000000" pitchFamily="2" charset="2"/>
              </a:rPr>
              <a:t>Reforms, </a:t>
            </a:r>
            <a:r>
              <a:rPr kumimoji="0" lang="en-IE" sz="1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Wingdings" panose="05000000000000000000" pitchFamily="2" charset="2"/>
              </a:rPr>
              <a:t>investments</a:t>
            </a: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Wingdings" panose="05000000000000000000" pitchFamily="2" charset="2"/>
              </a:rPr>
              <a:t> and other interventions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endParaRPr kumimoji="0" lang="en-IE" sz="1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Wingdings" panose="05000000000000000000" pitchFamily="2" charset="2"/>
              </a:rPr>
              <a:t>Enabling </a:t>
            </a:r>
            <a:r>
              <a:rPr kumimoji="0" lang="en-IE" sz="1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Wingdings" panose="05000000000000000000" pitchFamily="2" charset="2"/>
              </a:rPr>
              <a:t>synergies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endParaRPr kumimoji="0" lang="en-IE" sz="1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+mn-cs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Wingdings" panose="05000000000000000000" pitchFamily="2" charset="2"/>
              </a:rPr>
              <a:t>More flexibility and adaptability</a:t>
            </a:r>
            <a:endParaRPr kumimoji="0" lang="en-IE" sz="1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D57504-5220-5CAB-CB80-A8C0CC25D241}"/>
              </a:ext>
            </a:extLst>
          </p:cNvPr>
          <p:cNvSpPr/>
          <p:nvPr/>
        </p:nvSpPr>
        <p:spPr>
          <a:xfrm>
            <a:off x="3144758" y="2239417"/>
            <a:ext cx="3238917" cy="425385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270000" rIns="91440" bIns="45720" rtlCol="0" anchor="t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r>
              <a:rPr kumimoji="0" lang="en-IE" sz="1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cs typeface="Arial"/>
                <a:sym typeface="Arial"/>
              </a:rPr>
              <a:t>Regional, local, urban, rural authorities </a:t>
            </a: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cs typeface="Arial"/>
                <a:sym typeface="Arial"/>
              </a:rPr>
              <a:t>(and other public authorities/associations representing such authorities)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endParaRPr kumimoji="0" lang="en-IE" sz="1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r>
              <a:rPr kumimoji="0" lang="en-IE" sz="1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cs typeface="Arial"/>
                <a:sym typeface="Arial"/>
              </a:rPr>
              <a:t>Economic and social partners</a:t>
            </a: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cs typeface="Arial"/>
                <a:sym typeface="Arial"/>
              </a:rPr>
              <a:t>, including farmers, fishers and their organisations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endParaRPr kumimoji="0" lang="en-IE" sz="1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/>
              <a:cs typeface="Arial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r>
              <a:rPr kumimoji="0" lang="en-IE" sz="140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cs typeface="Arial"/>
                <a:sym typeface="Arial"/>
              </a:rPr>
              <a:t>Civil society</a:t>
            </a: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cs typeface="Arial"/>
                <a:sym typeface="Arial"/>
              </a:rPr>
              <a:t>, such as environmental partners, non-governmental organisations, </a:t>
            </a:r>
            <a:r>
              <a:rPr kumimoji="0" lang="en-IE" sz="1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cs typeface="Arial"/>
                <a:sym typeface="Arial"/>
              </a:rPr>
              <a:t>youth organisations</a:t>
            </a: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cs typeface="Arial"/>
                <a:sym typeface="Arial"/>
              </a:rPr>
              <a:t>, and bodies responsible for promoting social inclusion, etc.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endParaRPr lang="en-IE" sz="1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r>
              <a:rPr kumimoji="0" lang="en-IE" sz="140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cs typeface="Arial"/>
                <a:sym typeface="Wingdings" panose="05000000000000000000" pitchFamily="2" charset="2"/>
              </a:rPr>
              <a:t>Research organisations and universities</a:t>
            </a: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cs typeface="Arial"/>
                <a:sym typeface="Wingdings" panose="05000000000000000000" pitchFamily="2" charset="2"/>
              </a:rPr>
              <a:t>, where appropriate</a:t>
            </a:r>
            <a:endParaRPr lang="en-IE" sz="1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/>
              <a:cs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D70E5E-9E4D-7E79-8A19-AC44C5C8E094}"/>
              </a:ext>
            </a:extLst>
          </p:cNvPr>
          <p:cNvSpPr/>
          <p:nvPr/>
        </p:nvSpPr>
        <p:spPr>
          <a:xfrm>
            <a:off x="6497558" y="2239417"/>
            <a:ext cx="2557398" cy="425385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270000" rIns="91440" bIns="45720" rtlCol="0" anchor="t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ea typeface="+mn-ea"/>
                <a:cs typeface="+mn-cs"/>
                <a:sym typeface="Arial"/>
              </a:rPr>
              <a:t>National, sectoral &amp; </a:t>
            </a:r>
            <a:r>
              <a:rPr kumimoji="0" lang="en-IE" sz="1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ea typeface="+mn-ea"/>
                <a:cs typeface="+mn-cs"/>
                <a:sym typeface="Arial"/>
              </a:rPr>
              <a:t>regional</a:t>
            </a: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ea typeface="+mn-ea"/>
                <a:cs typeface="+mn-cs"/>
                <a:sym typeface="Arial"/>
              </a:rPr>
              <a:t> and </a:t>
            </a:r>
            <a:r>
              <a:rPr kumimoji="0" lang="en-IE" sz="1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ea typeface="+mn-ea"/>
                <a:cs typeface="+mn-cs"/>
                <a:sym typeface="Arial"/>
              </a:rPr>
              <a:t>territorial chapters </a:t>
            </a: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ea typeface="+mn-ea"/>
                <a:cs typeface="+mn-cs"/>
                <a:sym typeface="Arial"/>
              </a:rPr>
              <a:t>(depending on each Member State’s administrative set-up, as is currently the case under cohesion policy/CAP)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endParaRPr kumimoji="0" lang="en-IE" sz="1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/>
              <a:ea typeface="+mn-ea"/>
              <a:cs typeface="+mn-cs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tabLst/>
              <a:defRPr/>
            </a:pPr>
            <a:r>
              <a:rPr kumimoji="0" lang="en-IE" sz="1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/>
                <a:ea typeface="+mn-ea"/>
                <a:cs typeface="+mn-cs"/>
                <a:sym typeface="Wingdings" panose="05000000000000000000" pitchFamily="2" charset="2"/>
              </a:rPr>
              <a:t>Tailored to each Member State’s national and regional needs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AD1EBE-CFF6-09A9-FF06-FF11D66D814D}"/>
              </a:ext>
            </a:extLst>
          </p:cNvPr>
          <p:cNvSpPr/>
          <p:nvPr/>
        </p:nvSpPr>
        <p:spPr>
          <a:xfrm>
            <a:off x="9176983" y="1345915"/>
            <a:ext cx="2357204" cy="893502"/>
          </a:xfrm>
          <a:prstGeom prst="rect">
            <a:avLst/>
          </a:prstGeom>
          <a:solidFill>
            <a:srgbClr val="FFFB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BE" sz="2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Arial"/>
              </a:rPr>
              <a:t>EU-</a:t>
            </a:r>
            <a:r>
              <a:rPr kumimoji="0" lang="fr-BE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Arial"/>
              </a:rPr>
              <a:t>level</a:t>
            </a:r>
            <a:r>
              <a:rPr kumimoji="0" lang="fr-BE" sz="2400" b="1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Arial"/>
              </a:rPr>
              <a:t> </a:t>
            </a:r>
            <a:r>
              <a:rPr kumimoji="0" lang="fr-BE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  <a:sym typeface="Arial"/>
              </a:rPr>
              <a:t>steering</a:t>
            </a:r>
            <a:endParaRPr kumimoji="0" lang="en-IE" sz="2400" b="1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57B3E3-8967-4D5F-750E-0293EE5AA10B}"/>
              </a:ext>
            </a:extLst>
          </p:cNvPr>
          <p:cNvSpPr/>
          <p:nvPr/>
        </p:nvSpPr>
        <p:spPr>
          <a:xfrm>
            <a:off x="9176983" y="2239416"/>
            <a:ext cx="2357204" cy="4253849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270000" rIns="91440" bIns="45720" rtlCol="0" anchor="t"/>
          <a:lstStyle/>
          <a:p>
            <a:pPr marL="285750" indent="-285750">
              <a:spcAft>
                <a:spcPts val="300"/>
              </a:spcAft>
              <a:buClr>
                <a:srgbClr val="003399"/>
              </a:buClr>
              <a:buSzPct val="85000"/>
              <a:buFont typeface="EC Square Sans Pro" panose="020B0506040000020004" pitchFamily="34" charset="0"/>
              <a:buChar char="‣"/>
              <a:defRPr/>
            </a:pPr>
            <a:r>
              <a:rPr lang="en-IE" dirty="0">
                <a:solidFill>
                  <a:srgbClr val="003399"/>
                </a:solidFill>
                <a:latin typeface="EC Square Sans Pro"/>
                <a:cs typeface="Arial"/>
              </a:rPr>
              <a:t>Addressing challenges identified in the </a:t>
            </a:r>
            <a:r>
              <a:rPr lang="en-IE" b="1" dirty="0">
                <a:solidFill>
                  <a:srgbClr val="003399"/>
                </a:solidFill>
                <a:latin typeface="EC Square Sans Pro"/>
                <a:cs typeface="Arial"/>
              </a:rPr>
              <a:t>European Semester</a:t>
            </a:r>
            <a:r>
              <a:rPr lang="en-IE" dirty="0">
                <a:solidFill>
                  <a:srgbClr val="003399"/>
                </a:solidFill>
                <a:latin typeface="EC Square Sans Pro"/>
                <a:cs typeface="Arial"/>
              </a:rPr>
              <a:t>, </a:t>
            </a:r>
            <a:r>
              <a:rPr lang="en-IE" b="1" dirty="0">
                <a:solidFill>
                  <a:srgbClr val="003399"/>
                </a:solidFill>
                <a:latin typeface="EC Square Sans Pro"/>
                <a:cs typeface="Arial"/>
              </a:rPr>
              <a:t>CAP national recommendations</a:t>
            </a:r>
            <a:r>
              <a:rPr lang="en-IE" dirty="0">
                <a:solidFill>
                  <a:srgbClr val="003399"/>
                </a:solidFill>
                <a:latin typeface="EC Square Sans Pro"/>
                <a:cs typeface="Arial"/>
              </a:rPr>
              <a:t>, Digital decade recommendations, National energy and climate plans,…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F44293-B2B3-BF51-9451-81D0F63572F8}"/>
              </a:ext>
            </a:extLst>
          </p:cNvPr>
          <p:cNvSpPr txBox="1"/>
          <p:nvPr/>
        </p:nvSpPr>
        <p:spPr>
          <a:xfrm>
            <a:off x="0" y="-17194"/>
            <a:ext cx="12192000" cy="1192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914400" eaLnBrk="1" latinLnBrk="0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  <a:defRPr sz="4000" kern="1200">
                <a:solidFill>
                  <a:srgbClr val="FFFFFF"/>
                </a:solidFill>
                <a:highlight>
                  <a:srgbClr val="003399"/>
                </a:highligh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E" sz="3600" b="1" dirty="0"/>
              <a:t>Main </a:t>
            </a:r>
            <a:r>
              <a:rPr lang="en-IE" sz="3600" b="1"/>
              <a:t>novelty:  </a:t>
            </a:r>
            <a:endParaRPr lang="en-IE" sz="3600" b="1" dirty="0"/>
          </a:p>
          <a:p>
            <a:pPr algn="ctr"/>
            <a:r>
              <a:rPr lang="en-IE" sz="3600" b="1" dirty="0"/>
              <a:t>National and Regional Partnership Plans</a:t>
            </a:r>
            <a:endParaRPr lang="en-IE" sz="3600" b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0503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56BC3-DF7B-A434-4ED3-DB92FA0C1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8E53E02-E1D4-4395-E706-7297E5EB38CD}"/>
              </a:ext>
            </a:extLst>
          </p:cNvPr>
          <p:cNvSpPr txBox="1"/>
          <p:nvPr/>
        </p:nvSpPr>
        <p:spPr>
          <a:xfrm>
            <a:off x="0" y="-17194"/>
            <a:ext cx="12192000" cy="1192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914400" eaLnBrk="1" latinLnBrk="0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  <a:defRPr sz="4000" kern="1200">
                <a:solidFill>
                  <a:srgbClr val="FFFFFF"/>
                </a:solidFill>
                <a:highlight>
                  <a:srgbClr val="003399"/>
                </a:highligh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/>
              <a:t>Strengthening synergies</a:t>
            </a:r>
            <a:endParaRPr lang="en-IE" sz="3600" b="1" dirty="0">
              <a:cs typeface="Arial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151696C-BA46-83E7-69B9-0F1390AEEC70}"/>
              </a:ext>
            </a:extLst>
          </p:cNvPr>
          <p:cNvSpPr txBox="1">
            <a:spLocks/>
          </p:cNvSpPr>
          <p:nvPr/>
        </p:nvSpPr>
        <p:spPr>
          <a:xfrm>
            <a:off x="719445" y="1592347"/>
            <a:ext cx="11115997" cy="4008438"/>
          </a:xfrm>
          <a:prstGeom prst="rect">
            <a:avLst/>
          </a:prstGeom>
        </p:spPr>
        <p:txBody>
          <a:bodyPr vert="horz" lIns="144000" tIns="144000" rIns="144000" bIns="144000" rtlCol="0" anchor="t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85000"/>
              <a:buFont typeface="EC Square Sans Pro" panose="020B0506040000020004" pitchFamily="34" charset="0"/>
              <a:buChar char="‣"/>
            </a:pPr>
            <a:r>
              <a:rPr lang="en-US" dirty="0"/>
              <a:t>MFF 2028-2034: </a:t>
            </a:r>
            <a:r>
              <a:rPr lang="en-US" b="1" dirty="0">
                <a:solidFill>
                  <a:srgbClr val="003399"/>
                </a:solidFill>
                <a:highlight>
                  <a:srgbClr val="FFF9A7"/>
                </a:highlight>
              </a:rPr>
              <a:t>integration of EU funding</a:t>
            </a:r>
            <a:r>
              <a:rPr lang="en-US" b="1" dirty="0"/>
              <a:t> </a:t>
            </a:r>
            <a:r>
              <a:rPr lang="en-US" dirty="0"/>
              <a:t>instruments for enhanced efficiency and impact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85000"/>
              <a:buFont typeface="EC Square Sans Pro" panose="020B0506040000020004" pitchFamily="34" charset="0"/>
              <a:buChar char="‣"/>
            </a:pPr>
            <a:r>
              <a:rPr lang="en-US" dirty="0"/>
              <a:t>National and Regional Partnership Plans strengthen </a:t>
            </a:r>
            <a:r>
              <a:rPr lang="en-US" b="1" dirty="0">
                <a:solidFill>
                  <a:srgbClr val="003399"/>
                </a:solidFill>
                <a:highlight>
                  <a:srgbClr val="FFF9A7"/>
                </a:highlight>
              </a:rPr>
              <a:t>links across policies</a:t>
            </a:r>
            <a:endParaRPr lang="en-US" dirty="0">
              <a:solidFill>
                <a:srgbClr val="003399"/>
              </a:solidFill>
              <a:highlight>
                <a:srgbClr val="FFF9A7"/>
              </a:highlight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85000"/>
              <a:buFont typeface="EC Square Sans Pro" panose="020B0506040000020004" pitchFamily="34" charset="0"/>
              <a:buChar char="‣"/>
            </a:pPr>
            <a:r>
              <a:rPr lang="en-US" dirty="0" err="1"/>
              <a:t>Harmonised</a:t>
            </a:r>
            <a:r>
              <a:rPr lang="en-US" dirty="0"/>
              <a:t> rules and new governance framework reinforce CAP support  and unlock</a:t>
            </a:r>
            <a:r>
              <a:rPr lang="en-US" b="1" dirty="0"/>
              <a:t> </a:t>
            </a:r>
            <a:r>
              <a:rPr lang="en-US" b="1" dirty="0">
                <a:solidFill>
                  <a:srgbClr val="003399"/>
                </a:solidFill>
                <a:highlight>
                  <a:srgbClr val="FFF9A7"/>
                </a:highlight>
              </a:rPr>
              <a:t>more opportunities for farmers  and rural areas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85000"/>
              <a:buFont typeface="EC Square Sans Pro" panose="020B0506040000020004" pitchFamily="34" charset="0"/>
              <a:buChar char="‣"/>
            </a:pPr>
            <a:r>
              <a:rPr lang="en-US" dirty="0"/>
              <a:t>Going beyond income support:,</a:t>
            </a:r>
            <a:r>
              <a:rPr lang="en-US" b="1" dirty="0"/>
              <a:t> </a:t>
            </a:r>
            <a:r>
              <a:rPr lang="en-US" b="1" dirty="0">
                <a:solidFill>
                  <a:srgbClr val="003399"/>
                </a:solidFill>
                <a:highlight>
                  <a:srgbClr val="FFF9A7"/>
                </a:highlight>
              </a:rPr>
              <a:t>infrastructure</a:t>
            </a:r>
            <a:r>
              <a:rPr lang="en-US" dirty="0">
                <a:solidFill>
                  <a:srgbClr val="003399"/>
                </a:solidFill>
                <a:highlight>
                  <a:srgbClr val="FFF9A7"/>
                </a:highlight>
              </a:rPr>
              <a:t> </a:t>
            </a:r>
            <a:r>
              <a:rPr lang="en-US" b="1" dirty="0">
                <a:solidFill>
                  <a:srgbClr val="003399"/>
                </a:solidFill>
                <a:highlight>
                  <a:srgbClr val="FFF9A7"/>
                </a:highlight>
              </a:rPr>
              <a:t>services</a:t>
            </a:r>
            <a:r>
              <a:rPr lang="en-US" dirty="0">
                <a:solidFill>
                  <a:srgbClr val="003399"/>
                </a:solidFill>
                <a:highlight>
                  <a:srgbClr val="FFF9A7"/>
                </a:highlight>
              </a:rPr>
              <a:t>, </a:t>
            </a:r>
            <a:r>
              <a:rPr lang="en-US" b="1" dirty="0">
                <a:solidFill>
                  <a:srgbClr val="003399"/>
                </a:solidFill>
                <a:highlight>
                  <a:srgbClr val="FFF9A7"/>
                </a:highlight>
              </a:rPr>
              <a:t>skills</a:t>
            </a:r>
            <a:r>
              <a:rPr lang="en-US" dirty="0">
                <a:solidFill>
                  <a:srgbClr val="003399"/>
                </a:solidFill>
                <a:highlight>
                  <a:srgbClr val="FFF9A7"/>
                </a:highlight>
              </a:rPr>
              <a:t>, </a:t>
            </a:r>
            <a:r>
              <a:rPr lang="en-US" b="1" dirty="0">
                <a:solidFill>
                  <a:srgbClr val="003399"/>
                </a:solidFill>
                <a:highlight>
                  <a:srgbClr val="FFF9A7"/>
                </a:highlight>
              </a:rPr>
              <a:t>quality</a:t>
            </a:r>
            <a:r>
              <a:rPr lang="en-US" dirty="0">
                <a:solidFill>
                  <a:srgbClr val="003399"/>
                </a:solidFill>
                <a:highlight>
                  <a:srgbClr val="FFF9A7"/>
                </a:highlight>
              </a:rPr>
              <a:t> </a:t>
            </a:r>
            <a:r>
              <a:rPr lang="en-US" b="1" dirty="0">
                <a:solidFill>
                  <a:srgbClr val="003399"/>
                </a:solidFill>
                <a:highlight>
                  <a:srgbClr val="FFF9A7"/>
                </a:highlight>
              </a:rPr>
              <a:t>of life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85000"/>
              <a:buFont typeface="EC Square Sans Pro" panose="020B0506040000020004" pitchFamily="34" charset="0"/>
              <a:buChar char="‣"/>
            </a:pPr>
            <a:r>
              <a:rPr lang="en-US" dirty="0"/>
              <a:t>Focus on projects and results not on source of funding, and better </a:t>
            </a:r>
            <a:r>
              <a:rPr lang="en-US" b="1" dirty="0">
                <a:solidFill>
                  <a:srgbClr val="003399"/>
                </a:solidFill>
                <a:highlight>
                  <a:srgbClr val="FFF9A7"/>
                </a:highlight>
              </a:rPr>
              <a:t>accessibility</a:t>
            </a:r>
            <a:r>
              <a:rPr lang="en-US" dirty="0"/>
              <a:t> for beneficiaries</a:t>
            </a:r>
          </a:p>
        </p:txBody>
      </p:sp>
    </p:spTree>
    <p:extLst>
      <p:ext uri="{BB962C8B-B14F-4D97-AF65-F5344CB8AC3E}">
        <p14:creationId xmlns:p14="http://schemas.microsoft.com/office/powerpoint/2010/main" val="127820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3A1CA14-DAD9-A067-0A27-80A1D3B07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03714"/>
              </p:ext>
            </p:extLst>
          </p:nvPr>
        </p:nvGraphicFramePr>
        <p:xfrm>
          <a:off x="0" y="1175656"/>
          <a:ext cx="12192000" cy="5682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375">
                  <a:extLst>
                    <a:ext uri="{9D8B030D-6E8A-4147-A177-3AD203B41FA5}">
                      <a16:colId xmlns:a16="http://schemas.microsoft.com/office/drawing/2014/main" val="2813339917"/>
                    </a:ext>
                  </a:extLst>
                </a:gridCol>
                <a:gridCol w="4554576">
                  <a:extLst>
                    <a:ext uri="{9D8B030D-6E8A-4147-A177-3AD203B41FA5}">
                      <a16:colId xmlns:a16="http://schemas.microsoft.com/office/drawing/2014/main" val="3813070534"/>
                    </a:ext>
                  </a:extLst>
                </a:gridCol>
                <a:gridCol w="3494049">
                  <a:extLst>
                    <a:ext uri="{9D8B030D-6E8A-4147-A177-3AD203B41FA5}">
                      <a16:colId xmlns:a16="http://schemas.microsoft.com/office/drawing/2014/main" val="141810062"/>
                    </a:ext>
                  </a:extLst>
                </a:gridCol>
              </a:tblGrid>
              <a:tr h="527026">
                <a:tc>
                  <a:txBody>
                    <a:bodyPr/>
                    <a:lstStyle/>
                    <a:p>
                      <a:endParaRPr lang="en-IE" sz="1600" noProof="0" dirty="0"/>
                    </a:p>
                  </a:txBody>
                  <a:tcPr anchor="ctr"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noProof="0" dirty="0">
                          <a:solidFill>
                            <a:srgbClr val="003399"/>
                          </a:solidFill>
                        </a:rPr>
                        <a:t>2023-2027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noProof="0" dirty="0">
                          <a:solidFill>
                            <a:srgbClr val="003399"/>
                          </a:solidFill>
                        </a:rPr>
                        <a:t>2028-2034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204495"/>
                  </a:ext>
                </a:extLst>
              </a:tr>
              <a:tr h="527026">
                <a:tc>
                  <a:txBody>
                    <a:bodyPr/>
                    <a:lstStyle/>
                    <a:p>
                      <a:pPr lvl="0" algn="l"/>
                      <a:r>
                        <a:rPr lang="en-IE" sz="1600" b="1" noProof="0" dirty="0">
                          <a:solidFill>
                            <a:srgbClr val="003399"/>
                          </a:solidFill>
                        </a:rPr>
                        <a:t>STRATEGIC PLANNING BY OBJECTIVES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noProof="0" dirty="0">
                          <a:solidFill>
                            <a:srgbClr val="003399"/>
                          </a:solidFill>
                        </a:rPr>
                        <a:t>CAP and CFP specific objectives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noProof="0" dirty="0">
                          <a:solidFill>
                            <a:srgbClr val="003399"/>
                          </a:solidFill>
                        </a:rPr>
                        <a:t>Continued and streamlined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073043"/>
                  </a:ext>
                </a:extLst>
              </a:tr>
              <a:tr h="52702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IE" sz="1600" b="1" i="0" u="none" strike="noStrike" noProof="0" dirty="0">
                          <a:solidFill>
                            <a:srgbClr val="003399"/>
                          </a:solidFill>
                          <a:latin typeface="Arial"/>
                        </a:rPr>
                        <a:t>INSTRUMENTS </a:t>
                      </a:r>
                      <a:endParaRPr lang="en-US" dirty="0">
                        <a:solidFill>
                          <a:srgbClr val="003399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IE" sz="1600" b="0" i="0" u="none" strike="noStrike" noProof="0" dirty="0">
                          <a:solidFill>
                            <a:srgbClr val="003399"/>
                          </a:solidFill>
                          <a:latin typeface="Arial"/>
                        </a:rPr>
                        <a:t>Wide set of tools across pillars</a:t>
                      </a:r>
                      <a:endParaRPr lang="en-US" dirty="0">
                        <a:solidFill>
                          <a:srgbClr val="0033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IE" sz="1600" b="1" i="0" u="none" strike="noStrike" noProof="0" dirty="0">
                          <a:solidFill>
                            <a:srgbClr val="003399"/>
                          </a:solidFill>
                          <a:latin typeface="Arial"/>
                        </a:rPr>
                        <a:t>Continued and improved</a:t>
                      </a:r>
                      <a:endParaRPr lang="en-US" b="1" dirty="0">
                        <a:solidFill>
                          <a:srgbClr val="0033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992536"/>
                  </a:ext>
                </a:extLst>
              </a:tr>
              <a:tr h="52702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IE" sz="1600" b="1" i="0" u="none" strike="noStrike" noProof="0" dirty="0">
                          <a:solidFill>
                            <a:srgbClr val="003399"/>
                          </a:solidFill>
                          <a:latin typeface="Arial"/>
                        </a:rPr>
                        <a:t>PARTNERSHIP PRINCIPLE</a:t>
                      </a:r>
                      <a:endParaRPr lang="en-US" dirty="0">
                        <a:solidFill>
                          <a:srgbClr val="003399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IE" sz="1600" b="0" i="0" u="none" strike="noStrike" noProof="0" dirty="0">
                          <a:solidFill>
                            <a:srgbClr val="003399"/>
                          </a:solidFill>
                          <a:latin typeface="Arial"/>
                        </a:rPr>
                        <a:t>From planning to monitoring and implementation</a:t>
                      </a:r>
                      <a:endParaRPr lang="en-US" dirty="0">
                        <a:solidFill>
                          <a:srgbClr val="0033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IE" sz="1600" b="1" i="0" u="none" strike="noStrike" noProof="0" dirty="0">
                          <a:solidFill>
                            <a:srgbClr val="003399"/>
                          </a:solidFill>
                          <a:latin typeface="Arial"/>
                        </a:rPr>
                        <a:t>Continued and reinforced</a:t>
                      </a:r>
                      <a:endParaRPr lang="en-US" b="1" dirty="0">
                        <a:solidFill>
                          <a:srgbClr val="0033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314962"/>
                  </a:ext>
                </a:extLst>
              </a:tr>
              <a:tr h="860558">
                <a:tc>
                  <a:txBody>
                    <a:bodyPr/>
                    <a:lstStyle/>
                    <a:p>
                      <a:pPr lvl="0" algn="l"/>
                      <a:r>
                        <a:rPr lang="en-IE" sz="1600" b="1" noProof="0" dirty="0">
                          <a:solidFill>
                            <a:srgbClr val="003399"/>
                          </a:solidFill>
                        </a:rPr>
                        <a:t>DELIVERY OF PERFORMANCE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noProof="0" dirty="0">
                          <a:solidFill>
                            <a:srgbClr val="003399"/>
                          </a:solidFill>
                        </a:rPr>
                        <a:t>EU = basic policy parameters</a:t>
                      </a:r>
                    </a:p>
                    <a:p>
                      <a:pPr algn="ctr"/>
                      <a:r>
                        <a:rPr lang="en-IE" sz="1600" noProof="0" dirty="0">
                          <a:solidFill>
                            <a:srgbClr val="003399"/>
                          </a:solidFill>
                        </a:rPr>
                        <a:t>Member States = higher responsibility</a:t>
                      </a:r>
                      <a:br>
                        <a:rPr lang="en-IE" sz="1600" noProof="0" dirty="0">
                          <a:solidFill>
                            <a:srgbClr val="003399"/>
                          </a:solidFill>
                        </a:rPr>
                      </a:br>
                      <a:r>
                        <a:rPr lang="en-IE" sz="1600" noProof="0" dirty="0">
                          <a:solidFill>
                            <a:srgbClr val="003399"/>
                          </a:solidFill>
                        </a:rPr>
                        <a:t>for delivering on targets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noProof="0" dirty="0">
                          <a:solidFill>
                            <a:srgbClr val="003399"/>
                          </a:solidFill>
                        </a:rPr>
                        <a:t>Continued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174064"/>
                  </a:ext>
                </a:extLst>
              </a:tr>
              <a:tr h="60557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IE" sz="1600" b="1" i="0" u="none" strike="noStrike" noProof="0" dirty="0">
                          <a:solidFill>
                            <a:srgbClr val="003399"/>
                          </a:solidFill>
                          <a:latin typeface="Arial"/>
                        </a:rPr>
                        <a:t>NATIONAL RECOMMENDATIONS</a:t>
                      </a:r>
                      <a:endParaRPr lang="en-US" dirty="0">
                        <a:solidFill>
                          <a:srgbClr val="003399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IE" sz="1600" b="0" i="0" u="none" strike="noStrike" noProof="0" dirty="0">
                          <a:solidFill>
                            <a:srgbClr val="003399"/>
                          </a:solidFill>
                          <a:latin typeface="Arial"/>
                        </a:rPr>
                        <a:t>Planning in partnership between EU level</a:t>
                      </a:r>
                      <a:br>
                        <a:rPr lang="en-IE" sz="1600" b="0" i="0" u="none" strike="noStrike" noProof="0" dirty="0">
                          <a:solidFill>
                            <a:srgbClr val="003399"/>
                          </a:solidFill>
                          <a:latin typeface="Arial"/>
                        </a:rPr>
                      </a:br>
                      <a:r>
                        <a:rPr lang="en-IE" sz="1600" b="0" i="0" u="none" strike="noStrike" noProof="0" dirty="0">
                          <a:solidFill>
                            <a:srgbClr val="003399"/>
                          </a:solidFill>
                          <a:latin typeface="Arial"/>
                        </a:rPr>
                        <a:t>and Member States</a:t>
                      </a:r>
                      <a:endParaRPr lang="en-US" dirty="0">
                        <a:solidFill>
                          <a:srgbClr val="0033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IE" sz="1600" b="1" i="0" u="none" strike="noStrike" noProof="0" dirty="0">
                          <a:solidFill>
                            <a:srgbClr val="003399"/>
                          </a:solidFill>
                          <a:latin typeface="Arial"/>
                        </a:rPr>
                        <a:t>Continued</a:t>
                      </a:r>
                      <a:endParaRPr lang="en-US" b="1" dirty="0">
                        <a:solidFill>
                          <a:srgbClr val="0033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487615"/>
                  </a:ext>
                </a:extLst>
              </a:tr>
              <a:tr h="527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noProof="0" dirty="0">
                          <a:solidFill>
                            <a:srgbClr val="003399"/>
                          </a:solidFill>
                        </a:rPr>
                        <a:t>GOVERNANCE AND COORDINATION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noProof="0" dirty="0">
                          <a:solidFill>
                            <a:srgbClr val="003399"/>
                          </a:solidFill>
                        </a:rPr>
                        <a:t>Plans authorities in charge of CAP/CFP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noProof="0" dirty="0">
                          <a:solidFill>
                            <a:srgbClr val="003399"/>
                          </a:solidFill>
                        </a:rPr>
                        <a:t>Continued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05138"/>
                  </a:ext>
                </a:extLst>
              </a:tr>
              <a:tr h="527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 b="1" noProof="0" dirty="0">
                          <a:solidFill>
                            <a:srgbClr val="003399"/>
                          </a:solidFill>
                        </a:rPr>
                        <a:t>ADMINISTRATION AND CONTROLS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noProof="0" dirty="0">
                          <a:solidFill>
                            <a:srgbClr val="003399"/>
                          </a:solidFill>
                        </a:rPr>
                        <a:t>IACS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noProof="0" dirty="0">
                          <a:solidFill>
                            <a:srgbClr val="003399"/>
                          </a:solidFill>
                        </a:rPr>
                        <a:t>Continued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80527"/>
                  </a:ext>
                </a:extLst>
              </a:tr>
              <a:tr h="527026">
                <a:tc>
                  <a:txBody>
                    <a:bodyPr/>
                    <a:lstStyle/>
                    <a:p>
                      <a:pPr lvl="0" algn="l"/>
                      <a:r>
                        <a:rPr lang="en-IE" sz="1600" b="1" noProof="0" dirty="0">
                          <a:solidFill>
                            <a:srgbClr val="003399"/>
                          </a:solidFill>
                        </a:rPr>
                        <a:t>ASSURANCE AND AUDIT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noProof="0" dirty="0">
                          <a:solidFill>
                            <a:srgbClr val="003399"/>
                          </a:solidFill>
                        </a:rPr>
                        <a:t>Single audit approach principle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noProof="0" dirty="0">
                          <a:solidFill>
                            <a:srgbClr val="003399"/>
                          </a:solidFill>
                        </a:rPr>
                        <a:t>Continued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909907"/>
                  </a:ext>
                </a:extLst>
              </a:tr>
              <a:tr h="527026">
                <a:tc>
                  <a:txBody>
                    <a:bodyPr/>
                    <a:lstStyle/>
                    <a:p>
                      <a:pPr lvl="0" algn="l"/>
                      <a:r>
                        <a:rPr lang="en-IE" sz="1600" b="1" noProof="0" dirty="0">
                          <a:solidFill>
                            <a:srgbClr val="003399"/>
                          </a:solidFill>
                        </a:rPr>
                        <a:t>MONITORING AND REPORTING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noProof="0" dirty="0">
                          <a:solidFill>
                            <a:srgbClr val="003399"/>
                          </a:solidFill>
                        </a:rPr>
                        <a:t>Based on common set of indicators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b="1" noProof="0" dirty="0">
                          <a:solidFill>
                            <a:srgbClr val="003399"/>
                          </a:solidFill>
                        </a:rPr>
                        <a:t>Continued and streamlined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9967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2D26A5C-936A-3BC7-F582-2B616820AF5E}"/>
              </a:ext>
            </a:extLst>
          </p:cNvPr>
          <p:cNvSpPr txBox="1"/>
          <p:nvPr/>
        </p:nvSpPr>
        <p:spPr>
          <a:xfrm>
            <a:off x="0" y="-17194"/>
            <a:ext cx="12192000" cy="1192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914400" eaLnBrk="1" latinLnBrk="0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  <a:defRPr sz="4000" kern="1200">
                <a:solidFill>
                  <a:srgbClr val="FFFFFF"/>
                </a:solidFill>
                <a:highlight>
                  <a:srgbClr val="003399"/>
                </a:highligh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b="1" dirty="0" err="1"/>
              <a:t>Ensuring</a:t>
            </a:r>
            <a:r>
              <a:rPr lang="it-IT" sz="3600" b="1" dirty="0"/>
              <a:t> </a:t>
            </a:r>
            <a:r>
              <a:rPr lang="it-IT" sz="3600" b="1" dirty="0" err="1"/>
              <a:t>continuity</a:t>
            </a:r>
            <a:r>
              <a:rPr lang="it-IT" sz="3600" b="1" dirty="0"/>
              <a:t>: </a:t>
            </a:r>
            <a:r>
              <a:rPr lang="it-IT" sz="3600" dirty="0"/>
              <a:t>building on positive </a:t>
            </a:r>
            <a:r>
              <a:rPr lang="it-IT" sz="3600" dirty="0" err="1"/>
              <a:t>experience</a:t>
            </a:r>
            <a:r>
              <a:rPr lang="it-IT" sz="3600" dirty="0"/>
              <a:t> </a:t>
            </a:r>
            <a:endParaRPr lang="en-IE" sz="3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5537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9E30D-AFB2-F1E5-C9C9-D7F90C34F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969FE81-F644-8B24-3F31-39DE79A81CDA}"/>
              </a:ext>
            </a:extLst>
          </p:cNvPr>
          <p:cNvSpPr txBox="1"/>
          <p:nvPr/>
        </p:nvSpPr>
        <p:spPr>
          <a:xfrm>
            <a:off x="0" y="-17194"/>
            <a:ext cx="12192000" cy="1192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914400" eaLnBrk="1" latinLnBrk="0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  <a:defRPr sz="4000" kern="1200">
                <a:solidFill>
                  <a:srgbClr val="FFFFFF"/>
                </a:solidFill>
                <a:highlight>
                  <a:srgbClr val="003399"/>
                </a:highligh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/>
              <a:t>State of play: CAP recommendations </a:t>
            </a:r>
            <a:endParaRPr lang="en-IE" sz="3600" b="1" dirty="0">
              <a:cs typeface="Arial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99DA1B2-4858-EB46-E1A9-306D45C486EC}"/>
              </a:ext>
            </a:extLst>
          </p:cNvPr>
          <p:cNvSpPr txBox="1">
            <a:spLocks/>
          </p:cNvSpPr>
          <p:nvPr/>
        </p:nvSpPr>
        <p:spPr>
          <a:xfrm>
            <a:off x="683587" y="1911860"/>
            <a:ext cx="10381942" cy="3410974"/>
          </a:xfrm>
          <a:prstGeom prst="rect">
            <a:avLst/>
          </a:prstGeom>
        </p:spPr>
        <p:txBody>
          <a:bodyPr vert="horz" lIns="144000" tIns="144000" rIns="144000" bIns="144000" rtlCol="0" anchor="t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IE" sz="2400" dirty="0">
                <a:solidFill>
                  <a:schemeClr val="tx1"/>
                </a:solidFill>
                <a:cs typeface="Arial"/>
              </a:rPr>
              <a:t>Preparations of CAP recommendations in full swing</a:t>
            </a:r>
          </a:p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IE" sz="2400" dirty="0">
                <a:solidFill>
                  <a:schemeClr val="tx1"/>
                </a:solidFill>
                <a:cs typeface="Arial"/>
              </a:rPr>
              <a:t>Very fruitful </a:t>
            </a:r>
            <a:r>
              <a:rPr lang="en-IE" sz="2400" b="1" dirty="0">
                <a:solidFill>
                  <a:srgbClr val="003399"/>
                </a:solidFill>
                <a:highlight>
                  <a:srgbClr val="FFF9A7"/>
                </a:highlight>
              </a:rPr>
              <a:t>exchanges with Member States as of February</a:t>
            </a:r>
          </a:p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IE" sz="2400" dirty="0">
                <a:solidFill>
                  <a:schemeClr val="tx1"/>
                </a:solidFill>
                <a:cs typeface="Arial"/>
              </a:rPr>
              <a:t>April-May: stocktaking meetings on process and priorities/challenges</a:t>
            </a:r>
          </a:p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IE" sz="2400" dirty="0">
                <a:solidFill>
                  <a:schemeClr val="tx1"/>
                </a:solidFill>
                <a:cs typeface="Arial"/>
              </a:rPr>
              <a:t>Next steps: finalisation and consultations (Q3)</a:t>
            </a:r>
          </a:p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n-IE" sz="2400" dirty="0">
                <a:solidFill>
                  <a:schemeClr val="tx1"/>
                </a:solidFill>
                <a:cs typeface="Arial"/>
              </a:rPr>
              <a:t>Consolidated CAP recommendations to be shared with Member </a:t>
            </a:r>
            <a:r>
              <a:rPr lang="en-IE" sz="2400">
                <a:solidFill>
                  <a:schemeClr val="tx1"/>
                </a:solidFill>
                <a:cs typeface="Arial"/>
              </a:rPr>
              <a:t>States in </a:t>
            </a:r>
            <a:r>
              <a:rPr lang="en-IE" sz="2400" b="1" dirty="0">
                <a:solidFill>
                  <a:srgbClr val="003399"/>
                </a:solidFill>
                <a:highlight>
                  <a:srgbClr val="FFF9A7"/>
                </a:highlight>
              </a:rPr>
              <a:t>October 2026</a:t>
            </a:r>
          </a:p>
          <a:p>
            <a:pPr>
              <a:lnSpc>
                <a:spcPct val="150000"/>
              </a:lnSpc>
              <a:buSzPct val="85000"/>
              <a:buFont typeface="EC Square Sans Pro" panose="020B0506040000020004" pitchFamily="34" charset="0"/>
              <a:buChar char="‣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58147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A221A-144A-6260-042F-3FE980CBD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627597F-2D63-55CD-62CF-E3232DE95DC2}"/>
              </a:ext>
            </a:extLst>
          </p:cNvPr>
          <p:cNvSpPr txBox="1"/>
          <p:nvPr/>
        </p:nvSpPr>
        <p:spPr>
          <a:xfrm>
            <a:off x="0" y="-17194"/>
            <a:ext cx="12192000" cy="1192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914400" eaLnBrk="1" latinLnBrk="0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  <a:defRPr sz="4000" kern="1200">
                <a:solidFill>
                  <a:srgbClr val="FFFFFF"/>
                </a:solidFill>
                <a:highlight>
                  <a:srgbClr val="003399"/>
                </a:highligh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E" sz="3600" dirty="0">
                <a:cs typeface="Arial"/>
              </a:rPr>
              <a:t>Highlights from the co-decision process</a:t>
            </a:r>
            <a:endParaRPr lang="en-IE" sz="3600" b="1" dirty="0">
              <a:cs typeface="Arial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0126AAB-72C5-984E-DF5E-DF67D08F440B}"/>
              </a:ext>
            </a:extLst>
          </p:cNvPr>
          <p:cNvSpPr txBox="1">
            <a:spLocks/>
          </p:cNvSpPr>
          <p:nvPr/>
        </p:nvSpPr>
        <p:spPr>
          <a:xfrm>
            <a:off x="838200" y="1621971"/>
            <a:ext cx="10515600" cy="4431988"/>
          </a:xfrm>
          <a:prstGeom prst="rect">
            <a:avLst/>
          </a:prstGeom>
        </p:spPr>
        <p:txBody>
          <a:bodyPr vert="horz" lIns="144000" tIns="144000" rIns="144000" bIns="144000" rtlCol="0" anchor="t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IE" b="1" dirty="0"/>
              <a:t>Council</a:t>
            </a:r>
            <a:r>
              <a:rPr lang="en-IE" dirty="0"/>
              <a:t>’s Partial general Agreement (PGA) confirmed the general architecture of the Commission’s NRP proposal </a:t>
            </a:r>
            <a:endParaRPr lang="en-IE" dirty="0">
              <a:cs typeface="Arial"/>
            </a:endParaRPr>
          </a:p>
          <a:p>
            <a:pPr marL="1085850" lvl="1" indent="-342900">
              <a:spcAft>
                <a:spcPts val="600"/>
              </a:spcAft>
            </a:pPr>
            <a:r>
              <a:rPr lang="en-IE" b="1" dirty="0">
                <a:cs typeface="Arial"/>
              </a:rPr>
              <a:t>Integrated programming process and synergies </a:t>
            </a:r>
            <a:r>
              <a:rPr lang="en-IE" dirty="0">
                <a:cs typeface="Arial"/>
              </a:rPr>
              <a:t>between policies in one plan</a:t>
            </a:r>
            <a:endParaRPr lang="en-US" dirty="0">
              <a:cs typeface="Arial"/>
            </a:endParaRPr>
          </a:p>
          <a:p>
            <a:pPr marL="1085850" lvl="1" indent="-342900">
              <a:spcAft>
                <a:spcPts val="600"/>
              </a:spcAft>
            </a:pPr>
            <a:r>
              <a:rPr lang="en-IE" b="1" dirty="0">
                <a:cs typeface="Arial"/>
              </a:rPr>
              <a:t>Support to reforms and investments</a:t>
            </a:r>
            <a:endParaRPr lang="en-US" b="1" dirty="0">
              <a:cs typeface="Arial"/>
            </a:endParaRPr>
          </a:p>
          <a:p>
            <a:pPr marL="1085850" lvl="1" indent="-342900">
              <a:spcAft>
                <a:spcPts val="600"/>
              </a:spcAft>
            </a:pPr>
            <a:r>
              <a:rPr lang="en-IE" b="1" dirty="0">
                <a:cs typeface="Arial"/>
              </a:rPr>
              <a:t>General and specific objectives for the programming</a:t>
            </a:r>
          </a:p>
          <a:p>
            <a:pPr marL="1085850" lvl="1" indent="-342900">
              <a:spcAft>
                <a:spcPts val="600"/>
              </a:spcAft>
            </a:pPr>
            <a:r>
              <a:rPr lang="en-IE" b="1" dirty="0">
                <a:cs typeface="Arial"/>
              </a:rPr>
              <a:t>Objective-based</a:t>
            </a:r>
            <a:r>
              <a:rPr lang="en-IE" dirty="0">
                <a:solidFill>
                  <a:srgbClr val="0D0D0D"/>
                </a:solidFill>
                <a:cs typeface="Arial"/>
              </a:rPr>
              <a:t> delivery model – based on milestones, targets and output</a:t>
            </a:r>
            <a:endParaRPr lang="en-US" dirty="0">
              <a:solidFill>
                <a:srgbClr val="000000"/>
              </a:solidFill>
              <a:cs typeface="Arial"/>
            </a:endParaRPr>
          </a:p>
          <a:p>
            <a:pPr marL="1085850" lvl="1" indent="-342900">
              <a:spcAft>
                <a:spcPts val="600"/>
              </a:spcAft>
            </a:pPr>
            <a:r>
              <a:rPr lang="en-IE" b="1" dirty="0">
                <a:cs typeface="Arial"/>
              </a:rPr>
              <a:t>Assurance framework </a:t>
            </a:r>
            <a:r>
              <a:rPr lang="en-IE" dirty="0">
                <a:solidFill>
                  <a:srgbClr val="0D0D0D"/>
                </a:solidFill>
                <a:cs typeface="Arial"/>
              </a:rPr>
              <a:t>– shared management adapted to the delivery system</a:t>
            </a:r>
            <a:endParaRPr lang="en-US" dirty="0">
              <a:solidFill>
                <a:srgbClr val="000000"/>
              </a:solidFill>
              <a:cs typeface="Arial"/>
            </a:endParaRPr>
          </a:p>
          <a:p>
            <a:pPr marL="1085850" lvl="1" indent="-342900">
              <a:spcAft>
                <a:spcPts val="600"/>
              </a:spcAft>
            </a:pPr>
            <a:r>
              <a:rPr lang="en-IE" b="1" dirty="0">
                <a:cs typeface="Arial"/>
              </a:rPr>
              <a:t>Simplification</a:t>
            </a:r>
            <a:r>
              <a:rPr lang="en-IE" dirty="0">
                <a:solidFill>
                  <a:srgbClr val="0D0D0D"/>
                </a:solidFill>
                <a:cs typeface="Arial"/>
              </a:rPr>
              <a:t> - single rulebook</a:t>
            </a:r>
            <a:endParaRPr lang="en-US" dirty="0">
              <a:solidFill>
                <a:srgbClr val="000000"/>
              </a:solidFill>
              <a:cs typeface="Arial"/>
            </a:endParaRPr>
          </a:p>
          <a:p>
            <a:pPr marL="1085850" lvl="1" indent="-342900">
              <a:spcAft>
                <a:spcPts val="600"/>
              </a:spcAft>
            </a:pPr>
            <a:r>
              <a:rPr lang="en-IE" b="1" dirty="0">
                <a:cs typeface="Arial"/>
              </a:rPr>
              <a:t>Scope and functioning of the EU Facility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IE" b="1" dirty="0">
                <a:cs typeface="Arial"/>
              </a:rPr>
              <a:t>Parliament</a:t>
            </a:r>
            <a:r>
              <a:rPr lang="en-IE" dirty="0">
                <a:cs typeface="Arial"/>
              </a:rPr>
              <a:t>’s activities are moving smoothly ahead to reach an agreement in Plenary in December (NRP) and January (CAP/CMO) </a:t>
            </a:r>
          </a:p>
        </p:txBody>
      </p:sp>
    </p:spTree>
    <p:extLst>
      <p:ext uri="{BB962C8B-B14F-4D97-AF65-F5344CB8AC3E}">
        <p14:creationId xmlns:p14="http://schemas.microsoft.com/office/powerpoint/2010/main" val="2990162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64074-58B0-AF15-7B31-CA0D36199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8F986-ECFD-59E0-1036-615E7B9AE7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380393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768364BB-9B21-4D29-A19C-C6410F652861}" type="slidenum">
              <a:rPr kumimoji="0" lang="en-IE" sz="10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lang="en-IE" sz="1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DB49CD7-D8C2-CD67-E876-54F9831A5CAF}"/>
              </a:ext>
            </a:extLst>
          </p:cNvPr>
          <p:cNvSpPr txBox="1">
            <a:spLocks/>
          </p:cNvSpPr>
          <p:nvPr/>
        </p:nvSpPr>
        <p:spPr>
          <a:xfrm>
            <a:off x="838200" y="609658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600" b="1" i="0" u="none" strike="noStrike" kern="1200" cap="none" spc="0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j-ea"/>
                <a:cs typeface="Arial"/>
                <a:sym typeface="Arial"/>
              </a:rPr>
              <a:t>Indicative timeline</a:t>
            </a:r>
            <a:endParaRPr kumimoji="0" lang="en-IE" sz="3600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j-ea"/>
              <a:cs typeface="+mj-cs"/>
              <a:sym typeface="Arial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823DB1A3-4663-0B5A-F702-EF7EC98EE8CC}"/>
              </a:ext>
            </a:extLst>
          </p:cNvPr>
          <p:cNvSpPr/>
          <p:nvPr/>
        </p:nvSpPr>
        <p:spPr>
          <a:xfrm>
            <a:off x="404157" y="3219489"/>
            <a:ext cx="10515599" cy="1613647"/>
          </a:xfrm>
          <a:prstGeom prst="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6" name="Octagon 5">
            <a:extLst>
              <a:ext uri="{FF2B5EF4-FFF2-40B4-BE49-F238E27FC236}">
                <a16:creationId xmlns:a16="http://schemas.microsoft.com/office/drawing/2014/main" id="{96D4C040-570F-9966-B4E1-0CB5986C62B9}"/>
              </a:ext>
            </a:extLst>
          </p:cNvPr>
          <p:cNvSpPr/>
          <p:nvPr/>
        </p:nvSpPr>
        <p:spPr>
          <a:xfrm>
            <a:off x="1311434" y="3733591"/>
            <a:ext cx="1001033" cy="575982"/>
          </a:xfrm>
          <a:prstGeom prst="octagon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From June 2026</a:t>
            </a:r>
          </a:p>
        </p:txBody>
      </p:sp>
      <p:sp>
        <p:nvSpPr>
          <p:cNvPr id="8" name="Octagon 7">
            <a:extLst>
              <a:ext uri="{FF2B5EF4-FFF2-40B4-BE49-F238E27FC236}">
                <a16:creationId xmlns:a16="http://schemas.microsoft.com/office/drawing/2014/main" id="{3C2980CF-97DF-82AC-67DB-DBC7EECC16D2}"/>
              </a:ext>
            </a:extLst>
          </p:cNvPr>
          <p:cNvSpPr/>
          <p:nvPr/>
        </p:nvSpPr>
        <p:spPr>
          <a:xfrm>
            <a:off x="5611956" y="3730803"/>
            <a:ext cx="907249" cy="575982"/>
          </a:xfrm>
          <a:prstGeom prst="octagon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June 2027</a:t>
            </a:r>
          </a:p>
        </p:txBody>
      </p:sp>
      <p:sp>
        <p:nvSpPr>
          <p:cNvPr id="15" name="TextBox 27">
            <a:extLst>
              <a:ext uri="{FF2B5EF4-FFF2-40B4-BE49-F238E27FC236}">
                <a16:creationId xmlns:a16="http://schemas.microsoft.com/office/drawing/2014/main" id="{A766BEA9-A065-E82F-9700-B313029C20E4}"/>
              </a:ext>
            </a:extLst>
          </p:cNvPr>
          <p:cNvSpPr txBox="1"/>
          <p:nvPr/>
        </p:nvSpPr>
        <p:spPr>
          <a:xfrm>
            <a:off x="647652" y="2434031"/>
            <a:ext cx="2327183" cy="600164"/>
          </a:xfrm>
          <a:prstGeom prst="rect">
            <a:avLst/>
          </a:prstGeom>
          <a:noFill/>
          <a:ln>
            <a:solidFill>
              <a:srgbClr val="003399"/>
            </a:solidFill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Publication or update of policy reference framework documents </a:t>
            </a:r>
            <a:r>
              <a:rPr kumimoji="0" lang="en-IE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by COM</a:t>
            </a: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6E275695-6F27-0E91-7697-CC70CA8581C2}"/>
              </a:ext>
            </a:extLst>
          </p:cNvPr>
          <p:cNvSpPr txBox="1"/>
          <p:nvPr/>
        </p:nvSpPr>
        <p:spPr>
          <a:xfrm>
            <a:off x="4994215" y="5312873"/>
            <a:ext cx="2168709" cy="430887"/>
          </a:xfrm>
          <a:prstGeom prst="rect">
            <a:avLst/>
          </a:prstGeom>
          <a:noFill/>
          <a:ln>
            <a:solidFill>
              <a:srgbClr val="003399"/>
            </a:solidFill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Member States to start submitting NRP Plans</a:t>
            </a:r>
            <a:endParaRPr kumimoji="0" lang="en-IE" sz="1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44" name="Arrow: Down 43">
            <a:extLst>
              <a:ext uri="{FF2B5EF4-FFF2-40B4-BE49-F238E27FC236}">
                <a16:creationId xmlns:a16="http://schemas.microsoft.com/office/drawing/2014/main" id="{739AA27C-7F16-0D82-5D17-A3DB5392BFCE}"/>
              </a:ext>
            </a:extLst>
          </p:cNvPr>
          <p:cNvSpPr/>
          <p:nvPr/>
        </p:nvSpPr>
        <p:spPr>
          <a:xfrm>
            <a:off x="7333240" y="3134991"/>
            <a:ext cx="141386" cy="447647"/>
          </a:xfrm>
          <a:prstGeom prst="downArrow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48" name="Octagon 47">
            <a:extLst>
              <a:ext uri="{FF2B5EF4-FFF2-40B4-BE49-F238E27FC236}">
                <a16:creationId xmlns:a16="http://schemas.microsoft.com/office/drawing/2014/main" id="{AE4C66B2-B6AB-695D-31AC-288C389FF452}"/>
              </a:ext>
            </a:extLst>
          </p:cNvPr>
          <p:cNvSpPr/>
          <p:nvPr/>
        </p:nvSpPr>
        <p:spPr>
          <a:xfrm>
            <a:off x="2821132" y="3732824"/>
            <a:ext cx="907249" cy="575982"/>
          </a:xfrm>
          <a:prstGeom prst="octagon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By Q2 2027</a:t>
            </a:r>
          </a:p>
        </p:txBody>
      </p:sp>
      <p:sp>
        <p:nvSpPr>
          <p:cNvPr id="49" name="TextBox 27">
            <a:extLst>
              <a:ext uri="{FF2B5EF4-FFF2-40B4-BE49-F238E27FC236}">
                <a16:creationId xmlns:a16="http://schemas.microsoft.com/office/drawing/2014/main" id="{5BC65A1E-1A57-F9CF-017F-E39F6C176FB1}"/>
              </a:ext>
            </a:extLst>
          </p:cNvPr>
          <p:cNvSpPr txBox="1"/>
          <p:nvPr/>
        </p:nvSpPr>
        <p:spPr>
          <a:xfrm>
            <a:off x="2278427" y="5265981"/>
            <a:ext cx="1977356" cy="600164"/>
          </a:xfrm>
          <a:prstGeom prst="rect">
            <a:avLst/>
          </a:prstGeom>
          <a:noFill/>
          <a:ln>
            <a:solidFill>
              <a:srgbClr val="003399"/>
            </a:solidFill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IE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 MS and regions organise mandatory consultations with stakeholders</a:t>
            </a: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0DA2D4B3-2C8C-462E-3155-E38324B4A234}"/>
              </a:ext>
            </a:extLst>
          </p:cNvPr>
          <p:cNvSpPr/>
          <p:nvPr/>
        </p:nvSpPr>
        <p:spPr>
          <a:xfrm rot="10800000">
            <a:off x="3193693" y="4613079"/>
            <a:ext cx="141386" cy="447647"/>
          </a:xfrm>
          <a:prstGeom prst="downArrow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51" name="Octagon 50">
            <a:extLst>
              <a:ext uri="{FF2B5EF4-FFF2-40B4-BE49-F238E27FC236}">
                <a16:creationId xmlns:a16="http://schemas.microsoft.com/office/drawing/2014/main" id="{80FCF783-64B2-F296-0E94-E2DDEDDD9459}"/>
              </a:ext>
            </a:extLst>
          </p:cNvPr>
          <p:cNvSpPr/>
          <p:nvPr/>
        </p:nvSpPr>
        <p:spPr>
          <a:xfrm>
            <a:off x="4162044" y="3730803"/>
            <a:ext cx="907249" cy="575982"/>
          </a:xfrm>
          <a:prstGeom prst="octagon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Summer 2027</a:t>
            </a:r>
          </a:p>
        </p:txBody>
      </p:sp>
      <p:sp>
        <p:nvSpPr>
          <p:cNvPr id="52" name="TextBox 2">
            <a:extLst>
              <a:ext uri="{FF2B5EF4-FFF2-40B4-BE49-F238E27FC236}">
                <a16:creationId xmlns:a16="http://schemas.microsoft.com/office/drawing/2014/main" id="{53B97C25-BE9E-8ADD-F4AF-F2871BAB2973}"/>
              </a:ext>
            </a:extLst>
          </p:cNvPr>
          <p:cNvSpPr txBox="1"/>
          <p:nvPr/>
        </p:nvSpPr>
        <p:spPr>
          <a:xfrm>
            <a:off x="3977938" y="2095476"/>
            <a:ext cx="1270264" cy="938719"/>
          </a:xfrm>
          <a:prstGeom prst="rect">
            <a:avLst/>
          </a:prstGeom>
          <a:noFill/>
          <a:ln>
            <a:solidFill>
              <a:srgbClr val="003399"/>
            </a:solidFill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IE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Update of the policy reference framework by COM (where necessary)</a:t>
            </a:r>
          </a:p>
        </p:txBody>
      </p:sp>
      <p:sp>
        <p:nvSpPr>
          <p:cNvPr id="53" name="Arrow: Down 52">
            <a:extLst>
              <a:ext uri="{FF2B5EF4-FFF2-40B4-BE49-F238E27FC236}">
                <a16:creationId xmlns:a16="http://schemas.microsoft.com/office/drawing/2014/main" id="{67690F2D-6316-A38F-FE73-D95CD5FF6D00}"/>
              </a:ext>
            </a:extLst>
          </p:cNvPr>
          <p:cNvSpPr/>
          <p:nvPr/>
        </p:nvSpPr>
        <p:spPr>
          <a:xfrm>
            <a:off x="4546540" y="3134991"/>
            <a:ext cx="141386" cy="447647"/>
          </a:xfrm>
          <a:prstGeom prst="downArrow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4697FECF-9D35-2905-0432-2D118D516620}"/>
              </a:ext>
            </a:extLst>
          </p:cNvPr>
          <p:cNvSpPr/>
          <p:nvPr/>
        </p:nvSpPr>
        <p:spPr>
          <a:xfrm>
            <a:off x="1740551" y="3134991"/>
            <a:ext cx="141386" cy="447647"/>
          </a:xfrm>
          <a:prstGeom prst="downArrow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55" name="Arrow: Down 54">
            <a:extLst>
              <a:ext uri="{FF2B5EF4-FFF2-40B4-BE49-F238E27FC236}">
                <a16:creationId xmlns:a16="http://schemas.microsoft.com/office/drawing/2014/main" id="{C7A57588-4855-EBA0-9FE7-C20C676E0FCD}"/>
              </a:ext>
            </a:extLst>
          </p:cNvPr>
          <p:cNvSpPr/>
          <p:nvPr/>
        </p:nvSpPr>
        <p:spPr>
          <a:xfrm rot="10800000">
            <a:off x="6013835" y="4798062"/>
            <a:ext cx="141386" cy="447647"/>
          </a:xfrm>
          <a:prstGeom prst="downArrow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57" name="Octagon 56">
            <a:extLst>
              <a:ext uri="{FF2B5EF4-FFF2-40B4-BE49-F238E27FC236}">
                <a16:creationId xmlns:a16="http://schemas.microsoft.com/office/drawing/2014/main" id="{99F6727E-FC1B-3D35-2C0B-322B9CB75018}"/>
              </a:ext>
            </a:extLst>
          </p:cNvPr>
          <p:cNvSpPr/>
          <p:nvPr/>
        </p:nvSpPr>
        <p:spPr>
          <a:xfrm>
            <a:off x="6949939" y="3744673"/>
            <a:ext cx="907249" cy="575982"/>
          </a:xfrm>
          <a:prstGeom prst="octagon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31 January 2028</a:t>
            </a:r>
          </a:p>
        </p:txBody>
      </p:sp>
      <p:sp>
        <p:nvSpPr>
          <p:cNvPr id="58" name="TextBox 2">
            <a:extLst>
              <a:ext uri="{FF2B5EF4-FFF2-40B4-BE49-F238E27FC236}">
                <a16:creationId xmlns:a16="http://schemas.microsoft.com/office/drawing/2014/main" id="{3C3AFA58-A0D6-DB1A-41DA-608D662C870F}"/>
              </a:ext>
            </a:extLst>
          </p:cNvPr>
          <p:cNvSpPr txBox="1"/>
          <p:nvPr/>
        </p:nvSpPr>
        <p:spPr>
          <a:xfrm>
            <a:off x="6311711" y="2095476"/>
            <a:ext cx="2161217" cy="938719"/>
          </a:xfrm>
          <a:prstGeom prst="rect">
            <a:avLst/>
          </a:prstGeom>
          <a:noFill/>
          <a:ln>
            <a:solidFill>
              <a:srgbClr val="003399"/>
            </a:solidFill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All NRP plans have been submitted</a:t>
            </a:r>
            <a:endParaRPr kumimoji="0" lang="en-IE" sz="1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Deadline for request of loan support</a:t>
            </a:r>
            <a:endParaRPr kumimoji="0" lang="en-IE" sz="1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63" name="Octagon 62">
            <a:extLst>
              <a:ext uri="{FF2B5EF4-FFF2-40B4-BE49-F238E27FC236}">
                <a16:creationId xmlns:a16="http://schemas.microsoft.com/office/drawing/2014/main" id="{C4E2E1DB-24BB-1FCF-F30B-DEEA3F7E0A28}"/>
              </a:ext>
            </a:extLst>
          </p:cNvPr>
          <p:cNvSpPr/>
          <p:nvPr/>
        </p:nvSpPr>
        <p:spPr>
          <a:xfrm>
            <a:off x="9119791" y="3715970"/>
            <a:ext cx="907249" cy="575982"/>
          </a:xfrm>
          <a:prstGeom prst="octagon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31 July 2028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50B1D917-5BA6-7E46-FF29-420976A29097}"/>
              </a:ext>
            </a:extLst>
          </p:cNvPr>
          <p:cNvSpPr txBox="1"/>
          <p:nvPr/>
        </p:nvSpPr>
        <p:spPr>
          <a:xfrm>
            <a:off x="8465721" y="5299900"/>
            <a:ext cx="2168709" cy="1107996"/>
          </a:xfrm>
          <a:prstGeom prst="rect">
            <a:avLst/>
          </a:prstGeom>
          <a:noFill/>
          <a:ln>
            <a:solidFill>
              <a:srgbClr val="003399"/>
            </a:solidFill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Deadline for the approval of the NRP plan by the Council in order to benefit from the prefinancing 2028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Adoption of the Commission Decision afterwards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4494C41B-77A2-8926-8CB0-A8D1E09DC46E}"/>
              </a:ext>
            </a:extLst>
          </p:cNvPr>
          <p:cNvSpPr/>
          <p:nvPr/>
        </p:nvSpPr>
        <p:spPr>
          <a:xfrm rot="10800000">
            <a:off x="9485341" y="4785089"/>
            <a:ext cx="141386" cy="447647"/>
          </a:xfrm>
          <a:prstGeom prst="downArrow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FDD44688-2DAC-4F74-D1A6-3DCADED9EB1C}"/>
              </a:ext>
            </a:extLst>
          </p:cNvPr>
          <p:cNvSpPr/>
          <p:nvPr/>
        </p:nvSpPr>
        <p:spPr>
          <a:xfrm>
            <a:off x="494574" y="6049679"/>
            <a:ext cx="6444348" cy="417331"/>
          </a:xfrm>
          <a:prstGeom prst="leftRightArrow">
            <a:avLst>
              <a:gd name="adj1" fmla="val 55279"/>
              <a:gd name="adj2" fmla="val 50000"/>
            </a:avLst>
          </a:prstGeom>
          <a:solidFill>
            <a:schemeClr val="bg1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  <a:sym typeface="Arial"/>
              </a:rPr>
              <a:t>Discussions between Member States/regions and the COM on the preparation of the NRP Plans 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58F8EF1F-0A47-A831-CF5A-4FF039CDF2D7}"/>
              </a:ext>
            </a:extLst>
          </p:cNvPr>
          <p:cNvSpPr txBox="1"/>
          <p:nvPr/>
        </p:nvSpPr>
        <p:spPr>
          <a:xfrm>
            <a:off x="6296606" y="4572745"/>
            <a:ext cx="3047347" cy="430887"/>
          </a:xfrm>
          <a:prstGeom prst="rect">
            <a:avLst/>
          </a:prstGeom>
          <a:noFill/>
          <a:ln>
            <a:solidFill>
              <a:srgbClr val="003399"/>
            </a:solidFill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Q3&amp;4 2027: COM starts assessing submitted NRP Plans and proposing Council adoption</a:t>
            </a:r>
            <a:endParaRPr kumimoji="0" lang="en-IE" sz="1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866F177-1183-A06C-840D-CAC0A91EE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792" y="1493913"/>
            <a:ext cx="10515600" cy="456891"/>
          </a:xfrm>
        </p:spPr>
        <p:txBody>
          <a:bodyPr/>
          <a:lstStyle/>
          <a:p>
            <a:pPr marL="0" indent="0">
              <a:buNone/>
            </a:pPr>
            <a:r>
              <a:rPr lang="en-GB" sz="1600" i="1"/>
              <a:t>Although negotiations on legislation are ongoing, </a:t>
            </a:r>
            <a:r>
              <a:rPr lang="en-GB" sz="1600" b="1" i="1"/>
              <a:t>programming needs to start asap</a:t>
            </a:r>
          </a:p>
        </p:txBody>
      </p:sp>
    </p:spTree>
    <p:extLst>
      <p:ext uri="{BB962C8B-B14F-4D97-AF65-F5344CB8AC3E}">
        <p14:creationId xmlns:p14="http://schemas.microsoft.com/office/powerpoint/2010/main" val="3224830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3C97C-1C10-1CDF-9584-D82EC79A8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Thank </a:t>
            </a:r>
            <a:r>
              <a:rPr lang="it-IT" dirty="0" err="1"/>
              <a:t>you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56947500"/>
      </p:ext>
    </p:extLst>
  </p:cSld>
  <p:clrMapOvr>
    <a:masterClrMapping/>
  </p:clrMapOvr>
</p:sld>
</file>

<file path=ppt/theme/theme1.xml><?xml version="1.0" encoding="utf-8"?>
<a:theme xmlns:a="http://schemas.openxmlformats.org/drawingml/2006/main" name="Revamp EC VI PPT">
  <a:themeElements>
    <a:clrScheme name="Custom 3">
      <a:dk1>
        <a:sysClr val="windowText" lastClr="000000"/>
      </a:dk1>
      <a:lt1>
        <a:sysClr val="window" lastClr="FFFFFF"/>
      </a:lt1>
      <a:dk2>
        <a:srgbClr val="003399"/>
      </a:dk2>
      <a:lt2>
        <a:srgbClr val="C6E5DF"/>
      </a:lt2>
      <a:accent1>
        <a:srgbClr val="44BA7E"/>
      </a:accent1>
      <a:accent2>
        <a:srgbClr val="000083"/>
      </a:accent2>
      <a:accent3>
        <a:srgbClr val="48038C"/>
      </a:accent3>
      <a:accent4>
        <a:srgbClr val="FF712C"/>
      </a:accent4>
      <a:accent5>
        <a:srgbClr val="FFD34E"/>
      </a:accent5>
      <a:accent6>
        <a:srgbClr val="DD0C86"/>
      </a:accent6>
      <a:hlink>
        <a:srgbClr val="003399"/>
      </a:hlink>
      <a:folHlink>
        <a:srgbClr val="003399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vamp EC VI PPT" id="{B3848DD5-BAC5-48B8-A0C1-77DC667F2AA6}" vid="{566B0795-6755-4CCB-87FC-E0320CEDB4EB}"/>
    </a:ext>
  </a:extLst>
</a:theme>
</file>

<file path=ppt/theme/theme2.xml><?xml version="1.0" encoding="utf-8"?>
<a:theme xmlns:a="http://schemas.openxmlformats.org/drawingml/2006/main" name="colour palette new PPT">
  <a:themeElements>
    <a:clrScheme name="MFF palette">
      <a:dk1>
        <a:sysClr val="windowText" lastClr="000000"/>
      </a:dk1>
      <a:lt1>
        <a:sysClr val="window" lastClr="FFFFFF"/>
      </a:lt1>
      <a:dk2>
        <a:srgbClr val="0E2841"/>
      </a:dk2>
      <a:lt2>
        <a:srgbClr val="BBD1EA"/>
      </a:lt2>
      <a:accent1>
        <a:srgbClr val="003399"/>
      </a:accent1>
      <a:accent2>
        <a:srgbClr val="FFED00"/>
      </a:accent2>
      <a:accent3>
        <a:srgbClr val="FF8600"/>
      </a:accent3>
      <a:accent4>
        <a:srgbClr val="D8315B"/>
      </a:accent4>
      <a:accent5>
        <a:srgbClr val="545E75"/>
      </a:accent5>
      <a:accent6>
        <a:srgbClr val="7371FC"/>
      </a:accent6>
      <a:hlink>
        <a:srgbClr val="467886"/>
      </a:hlink>
      <a:folHlink>
        <a:srgbClr val="E1EBFF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vamp_VI_EC_Corporate_PPT_Template_2024.pptx  -  Read-Only" id="{A476E394-1417-47A8-998E-FFB3C413DF64}" vid="{1C6DC389-8EFF-4C14-8109-DFBA60FF7BAF}"/>
    </a:ext>
  </a:extLst>
</a:theme>
</file>

<file path=ppt/theme/theme3.xml><?xml version="1.0" encoding="utf-8"?>
<a:theme xmlns:a="http://schemas.openxmlformats.org/drawingml/2006/main" name="1_Revamp EC VI PPT">
  <a:themeElements>
    <a:clrScheme name="Custom 3">
      <a:dk1>
        <a:sysClr val="windowText" lastClr="000000"/>
      </a:dk1>
      <a:lt1>
        <a:sysClr val="window" lastClr="FFFFFF"/>
      </a:lt1>
      <a:dk2>
        <a:srgbClr val="003399"/>
      </a:dk2>
      <a:lt2>
        <a:srgbClr val="C6E5DF"/>
      </a:lt2>
      <a:accent1>
        <a:srgbClr val="44BA7E"/>
      </a:accent1>
      <a:accent2>
        <a:srgbClr val="000083"/>
      </a:accent2>
      <a:accent3>
        <a:srgbClr val="48038C"/>
      </a:accent3>
      <a:accent4>
        <a:srgbClr val="FF712C"/>
      </a:accent4>
      <a:accent5>
        <a:srgbClr val="FFD34E"/>
      </a:accent5>
      <a:accent6>
        <a:srgbClr val="DD0C86"/>
      </a:accent6>
      <a:hlink>
        <a:srgbClr val="003399"/>
      </a:hlink>
      <a:folHlink>
        <a:srgbClr val="003399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vamp EC VI PPT" id="{B3848DD5-BAC5-48B8-A0C1-77DC667F2AA6}" vid="{566B0795-6755-4CCB-87FC-E0320CEDB4EB}"/>
    </a:ext>
  </a:extLst>
</a:theme>
</file>

<file path=ppt/theme/theme4.xml><?xml version="1.0" encoding="utf-8"?>
<a:theme xmlns:a="http://schemas.openxmlformats.org/drawingml/2006/main" name="2_Revamp EC VI PPT">
  <a:themeElements>
    <a:clrScheme name="Custom 3">
      <a:dk1>
        <a:sysClr val="windowText" lastClr="000000"/>
      </a:dk1>
      <a:lt1>
        <a:sysClr val="window" lastClr="FFFFFF"/>
      </a:lt1>
      <a:dk2>
        <a:srgbClr val="003399"/>
      </a:dk2>
      <a:lt2>
        <a:srgbClr val="C6E5DF"/>
      </a:lt2>
      <a:accent1>
        <a:srgbClr val="44BA7E"/>
      </a:accent1>
      <a:accent2>
        <a:srgbClr val="000083"/>
      </a:accent2>
      <a:accent3>
        <a:srgbClr val="48038C"/>
      </a:accent3>
      <a:accent4>
        <a:srgbClr val="FF712C"/>
      </a:accent4>
      <a:accent5>
        <a:srgbClr val="FFD34E"/>
      </a:accent5>
      <a:accent6>
        <a:srgbClr val="DD0C86"/>
      </a:accent6>
      <a:hlink>
        <a:srgbClr val="003399"/>
      </a:hlink>
      <a:folHlink>
        <a:srgbClr val="003399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47625">
          <a:solidFill>
            <a:schemeClr val="tx2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vamp EC VI PPT" id="{B3848DD5-BAC5-48B8-A0C1-77DC667F2AA6}" vid="{566B0795-6755-4CCB-87FC-E0320CEDB4EB}"/>
    </a:ext>
  </a:extLst>
</a:theme>
</file>

<file path=ppt/theme/theme5.xml><?xml version="1.0" encoding="utf-8"?>
<a:theme xmlns:a="http://schemas.openxmlformats.org/drawingml/2006/main" name="1_colour palette new PPT">
  <a:themeElements>
    <a:clrScheme name="MFF palette">
      <a:dk1>
        <a:sysClr val="windowText" lastClr="000000"/>
      </a:dk1>
      <a:lt1>
        <a:sysClr val="window" lastClr="FFFFFF"/>
      </a:lt1>
      <a:dk2>
        <a:srgbClr val="0E2841"/>
      </a:dk2>
      <a:lt2>
        <a:srgbClr val="BBD1EA"/>
      </a:lt2>
      <a:accent1>
        <a:srgbClr val="003399"/>
      </a:accent1>
      <a:accent2>
        <a:srgbClr val="FFED00"/>
      </a:accent2>
      <a:accent3>
        <a:srgbClr val="FF8600"/>
      </a:accent3>
      <a:accent4>
        <a:srgbClr val="D8315B"/>
      </a:accent4>
      <a:accent5>
        <a:srgbClr val="545E75"/>
      </a:accent5>
      <a:accent6>
        <a:srgbClr val="7371FC"/>
      </a:accent6>
      <a:hlink>
        <a:srgbClr val="467886"/>
      </a:hlink>
      <a:folHlink>
        <a:srgbClr val="E1EBFF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vamp_VI_EC_Corporate_PPT_Template_2024.pptx  -  Read-Only" id="{A476E394-1417-47A8-998E-FFB3C413DF64}" vid="{1C6DC389-8EFF-4C14-8109-DFBA60FF7BAF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EC Document" ma:contentTypeID="0x010100BFC15C3EB267B243896DD18D3394AAF30042EBFDDDC8151A49B219EE185FEEDBA3" ma:contentTypeVersion="27" ma:contentTypeDescription="Create a new document in this library." ma:contentTypeScope="" ma:versionID="5a64f6aecc62278f7e0e938eb7bca534">
  <xsd:schema xmlns:xsd="http://www.w3.org/2001/XMLSchema" xmlns:xs="http://www.w3.org/2001/XMLSchema" xmlns:p="http://schemas.microsoft.com/office/2006/metadata/properties" xmlns:ns2="http://schemas.microsoft.com/sharepoint/v3/fields" xmlns:ns3="22ee0535-c74f-4e20-993e-fbce5d54a3a0" xmlns:ns4="e78fa126-9701-4318-bbce-edf13152f9fc" targetNamespace="http://schemas.microsoft.com/office/2006/metadata/properties" ma:root="true" ma:fieldsID="9388206f5da816ed6c2152e61ff15a85" ns2:_="" ns3:_="" ns4:_="">
    <xsd:import namespace="http://schemas.microsoft.com/sharepoint/v3/fields"/>
    <xsd:import namespace="22ee0535-c74f-4e20-993e-fbce5d54a3a0"/>
    <xsd:import namespace="e78fa126-9701-4318-bbce-edf13152f9fc"/>
    <xsd:element name="properties">
      <xsd:complexType>
        <xsd:sequence>
          <xsd:element name="documentManagement">
            <xsd:complexType>
              <xsd:all>
                <xsd:element ref="ns3:EC_Collab_Reference" minOccurs="0"/>
                <xsd:element ref="ns2:_Status" minOccurs="0"/>
                <xsd:element ref="ns3:EC_Collab_DocumentLanguage"/>
                <xsd:element ref="ns3:EC_Collab_Status"/>
                <xsd:element ref="ns4:AuthorId" minOccurs="0"/>
                <xsd:element ref="ns4:AuthorName" minOccurs="0"/>
                <xsd:element ref="ns4:DocumentId" minOccurs="0"/>
                <xsd:element ref="ns4:DocumentTitle" minOccurs="0"/>
                <xsd:element ref="ns4:FileId" minOccurs="0"/>
                <xsd:element ref="ns4:FileTitle" minOccurs="0"/>
                <xsd:element ref="ns4:FileType" minOccurs="0"/>
                <xsd:element ref="ns4:LeadDG" minOccurs="0"/>
                <xsd:element ref="ns4:Reque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13" nillable="true" ma:displayName="Status" ma:default="Not Started" ma:hidden="true" ma:internalName="_Status" ma:readOnly="false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ee0535-c74f-4e20-993e-fbce5d54a3a0" elementFormDefault="qualified">
    <xsd:import namespace="http://schemas.microsoft.com/office/2006/documentManagement/types"/>
    <xsd:import namespace="http://schemas.microsoft.com/office/infopath/2007/PartnerControls"/>
    <xsd:element name="EC_Collab_Reference" ma:index="12" nillable="true" ma:displayName="Reference" ma:internalName="EC_Collab_Reference" ma:readOnly="false">
      <xsd:simpleType>
        <xsd:restriction base="dms:Text"/>
      </xsd:simpleType>
    </xsd:element>
    <xsd:element name="EC_Collab_DocumentLanguage" ma:index="14" ma:displayName="Language" ma:default="EN" ma:format="Dropdown" ma:internalName="EC_Collab_DocumentLanguage" ma:readOnly="false">
      <xsd:simpleType>
        <xsd:restriction base="dms:Choice">
          <xsd:enumeration value="BG"/>
          <xsd:enumeration value="ES"/>
          <xsd:enumeration value="CS"/>
          <xsd:enumeration value="DA"/>
          <xsd:enumeration value="DE"/>
          <xsd:enumeration value="ET"/>
          <xsd:enumeration value="EL"/>
          <xsd:enumeration value="EN"/>
          <xsd:enumeration value="FR"/>
          <xsd:enumeration value="GA"/>
          <xsd:enumeration value="IT"/>
          <xsd:enumeration value="LT"/>
          <xsd:enumeration value="LV"/>
          <xsd:enumeration value="HU"/>
          <xsd:enumeration value="MT"/>
          <xsd:enumeration value="NL"/>
          <xsd:enumeration value="PL"/>
          <xsd:enumeration value="PT"/>
          <xsd:enumeration value="RO"/>
          <xsd:enumeration value="SK"/>
          <xsd:enumeration value="SL"/>
          <xsd:enumeration value="FI"/>
          <xsd:enumeration value="SV"/>
          <xsd:enumeration value="HR"/>
          <xsd:enumeration value="MK"/>
          <xsd:enumeration value="TR"/>
          <xsd:enumeration value="EU"/>
          <xsd:enumeration value="CA"/>
          <xsd:enumeration value="GL"/>
          <xsd:enumeration value="AB"/>
          <xsd:enumeration value="AA"/>
          <xsd:enumeration value="AF"/>
          <xsd:enumeration value="AK"/>
          <xsd:enumeration value="SQ"/>
          <xsd:enumeration value="AM"/>
          <xsd:enumeration value="AR"/>
          <xsd:enumeration value="AN"/>
          <xsd:enumeration value="HY"/>
          <xsd:enumeration value="AS"/>
          <xsd:enumeration value="AV"/>
          <xsd:enumeration value="AE"/>
          <xsd:enumeration value="AY"/>
          <xsd:enumeration value="AZ"/>
          <xsd:enumeration value="BM"/>
          <xsd:enumeration value="BA"/>
          <xsd:enumeration value="BE"/>
          <xsd:enumeration value="BN"/>
          <xsd:enumeration value="BH"/>
          <xsd:enumeration value="BI"/>
          <xsd:enumeration value="NB"/>
          <xsd:enumeration value="BS"/>
          <xsd:enumeration value="BR"/>
          <xsd:enumeration value="MY"/>
          <xsd:enumeration value="KM"/>
          <xsd:enumeration value="CH"/>
          <xsd:enumeration value="CE"/>
          <xsd:enumeration value="NY"/>
          <xsd:enumeration value="ZH"/>
          <xsd:enumeration value="CU"/>
          <xsd:enumeration value="CV"/>
          <xsd:enumeration value="KW"/>
          <xsd:enumeration value="CO"/>
          <xsd:enumeration value="CR"/>
          <xsd:enumeration value="DV"/>
          <xsd:enumeration value="DZ"/>
          <xsd:enumeration value="EO"/>
          <xsd:enumeration value="EE"/>
          <xsd:enumeration value="FO"/>
          <xsd:enumeration value="FJ"/>
          <xsd:enumeration value="FF"/>
          <xsd:enumeration value="GD"/>
          <xsd:enumeration value="LG"/>
          <xsd:enumeration value="KA"/>
          <xsd:enumeration value="GN"/>
          <xsd:enumeration value="GU"/>
          <xsd:enumeration value="HT"/>
          <xsd:enumeration value="HA"/>
          <xsd:enumeration value="HE"/>
          <xsd:enumeration value="HZ"/>
          <xsd:enumeration value="HI"/>
          <xsd:enumeration value="HO"/>
          <xsd:enumeration value="IS"/>
          <xsd:enumeration value="IO"/>
          <xsd:enumeration value="IG"/>
          <xsd:enumeration value="ID"/>
          <xsd:enumeration value="IA"/>
          <xsd:enumeration value="IE"/>
          <xsd:enumeration value="IU"/>
          <xsd:enumeration value="IK"/>
          <xsd:enumeration value="JA"/>
          <xsd:enumeration value="JV"/>
          <xsd:enumeration value="KL"/>
          <xsd:enumeration value="KN"/>
          <xsd:enumeration value="KR"/>
          <xsd:enumeration value="KS"/>
          <xsd:enumeration value="KK"/>
          <xsd:enumeration value="KI"/>
          <xsd:enumeration value="RW"/>
          <xsd:enumeration value="KY"/>
          <xsd:enumeration value="KV"/>
          <xsd:enumeration value="KG"/>
          <xsd:enumeration value="KO"/>
          <xsd:enumeration value="KJ"/>
          <xsd:enumeration value="KU"/>
          <xsd:enumeration value="LO"/>
          <xsd:enumeration value="LA"/>
          <xsd:enumeration value="LI"/>
          <xsd:enumeration value="LN"/>
          <xsd:enumeration value="LU"/>
          <xsd:enumeration value="LB"/>
          <xsd:enumeration value="MG"/>
          <xsd:enumeration value="MS"/>
          <xsd:enumeration value="ML"/>
          <xsd:enumeration value="GV"/>
          <xsd:enumeration value="MI"/>
          <xsd:enumeration value="MR"/>
          <xsd:enumeration value="MH"/>
          <xsd:enumeration value="MN"/>
          <xsd:enumeration value="NA"/>
          <xsd:enumeration value="NV"/>
          <xsd:enumeration value="ND"/>
          <xsd:enumeration value="NR"/>
          <xsd:enumeration value="NG"/>
          <xsd:enumeration value="NE"/>
          <xsd:enumeration value="SE"/>
          <xsd:enumeration value="NO"/>
          <xsd:enumeration value="NN"/>
          <xsd:enumeration value="OC"/>
          <xsd:enumeration value="OJ"/>
          <xsd:enumeration value="OR"/>
          <xsd:enumeration value="OM"/>
          <xsd:enumeration value="OS"/>
          <xsd:enumeration value="PI"/>
          <xsd:enumeration value="PA"/>
          <xsd:enumeration value="FA"/>
          <xsd:enumeration value="PS"/>
          <xsd:enumeration value="QU"/>
          <xsd:enumeration value="RM"/>
          <xsd:enumeration value="RN"/>
          <xsd:enumeration value="RU"/>
          <xsd:enumeration value="SM"/>
          <xsd:enumeration value="SG"/>
          <xsd:enumeration value="SA"/>
          <xsd:enumeration value="SC"/>
          <xsd:enumeration value="SR"/>
          <xsd:enumeration value="SN"/>
          <xsd:enumeration value="II"/>
          <xsd:enumeration value="SD"/>
          <xsd:enumeration value="SI"/>
          <xsd:enumeration value="SO"/>
          <xsd:enumeration value="ST"/>
          <xsd:enumeration value="SU"/>
          <xsd:enumeration value="SW"/>
          <xsd:enumeration value="SS"/>
          <xsd:enumeration value="TL"/>
          <xsd:enumeration value="TY"/>
          <xsd:enumeration value="TG"/>
          <xsd:enumeration value="TA"/>
          <xsd:enumeration value="TT"/>
          <xsd:enumeration value="TE"/>
          <xsd:enumeration value="TH"/>
          <xsd:enumeration value="BO"/>
          <xsd:enumeration value="TI"/>
          <xsd:enumeration value="TO"/>
          <xsd:enumeration value="TS"/>
          <xsd:enumeration value="TN"/>
          <xsd:enumeration value="TK"/>
          <xsd:enumeration value="TW"/>
          <xsd:enumeration value="UG"/>
          <xsd:enumeration value="UK"/>
          <xsd:enumeration value="UR"/>
          <xsd:enumeration value="UZ"/>
          <xsd:enumeration value="VE"/>
          <xsd:enumeration value="VI"/>
          <xsd:enumeration value="VO"/>
          <xsd:enumeration value="WA"/>
          <xsd:enumeration value="CY"/>
          <xsd:enumeration value="FY"/>
          <xsd:enumeration value="WO"/>
          <xsd:enumeration value="XH"/>
          <xsd:enumeration value="YI"/>
          <xsd:enumeration value="YO"/>
          <xsd:enumeration value="ZA"/>
          <xsd:enumeration value="ZU"/>
        </xsd:restriction>
      </xsd:simpleType>
    </xsd:element>
    <xsd:element name="EC_Collab_Status" ma:index="15" ma:displayName="EC Status" ma:default="Not Started" ma:format="Dropdown" ma:internalName="EC_Collab_Status" ma:readOnly="false">
      <xsd:simpleType>
        <xsd:restriction base="dms:Choice">
          <xsd:enumeration value="Not Started"/>
          <xsd:enumeration value="Draft"/>
          <xsd:enumeration value="Reviewed"/>
          <xsd:enumeration value="Scheduled"/>
          <xsd:enumeration value="Published"/>
          <xsd:enumeration value="Final"/>
          <xsd:enumeration value="Expir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8fa126-9701-4318-bbce-edf13152f9fc" elementFormDefault="qualified">
    <xsd:import namespace="http://schemas.microsoft.com/office/2006/documentManagement/types"/>
    <xsd:import namespace="http://schemas.microsoft.com/office/infopath/2007/PartnerControls"/>
    <xsd:element name="AuthorId" ma:index="16" nillable="true" ma:displayName="AuthorId" ma:internalName="AuthorId" ma:readOnly="false" ma:percentage="FALSE">
      <xsd:simpleType>
        <xsd:restriction base="dms:Number"/>
      </xsd:simpleType>
    </xsd:element>
    <xsd:element name="AuthorName" ma:index="17" nillable="true" ma:displayName="AuthorName" ma:internalName="AuthorName" ma:readOnly="false">
      <xsd:simpleType>
        <xsd:restriction base="dms:Text">
          <xsd:maxLength value="255"/>
        </xsd:restriction>
      </xsd:simpleType>
    </xsd:element>
    <xsd:element name="DocumentId" ma:index="18" nillable="true" ma:displayName="DocumentId" ma:internalName="DocumentId" ma:readOnly="false">
      <xsd:simpleType>
        <xsd:restriction base="dms:Text">
          <xsd:maxLength value="255"/>
        </xsd:restriction>
      </xsd:simpleType>
    </xsd:element>
    <xsd:element name="DocumentTitle" ma:index="19" nillable="true" ma:displayName="DocumentTitle" ma:internalName="DocumentTitle" ma:readOnly="false">
      <xsd:simpleType>
        <xsd:restriction base="dms:Text">
          <xsd:maxLength value="255"/>
        </xsd:restriction>
      </xsd:simpleType>
    </xsd:element>
    <xsd:element name="FileId" ma:index="20" nillable="true" ma:displayName="FileId" ma:internalName="FileId" ma:readOnly="false">
      <xsd:simpleType>
        <xsd:restriction base="dms:Text">
          <xsd:maxLength value="255"/>
        </xsd:restriction>
      </xsd:simpleType>
    </xsd:element>
    <xsd:element name="FileTitle" ma:index="21" nillable="true" ma:displayName="FileTitle" ma:internalName="FileTitle" ma:readOnly="false">
      <xsd:simpleType>
        <xsd:restriction base="dms:Text">
          <xsd:maxLength value="255"/>
        </xsd:restriction>
      </xsd:simpleType>
    </xsd:element>
    <xsd:element name="FileType" ma:index="22" nillable="true" ma:displayName="FileType" ma:internalName="FileType" ma:readOnly="false">
      <xsd:simpleType>
        <xsd:restriction base="dms:Text">
          <xsd:maxLength value="255"/>
        </xsd:restriction>
      </xsd:simpleType>
    </xsd:element>
    <xsd:element name="LeadDG" ma:index="23" nillable="true" ma:displayName="LeadDG" ma:internalName="LeadDG" ma:readOnly="false">
      <xsd:simpleType>
        <xsd:restriction base="dms:Text">
          <xsd:maxLength value="255"/>
        </xsd:restriction>
      </xsd:simpleType>
    </xsd:element>
    <xsd:element name="RequestID" ma:index="24" nillable="true" ma:displayName="RequestID" ma:internalName="RequestID" ma:readOnly="false">
      <xsd:simpleType>
        <xsd:restriction base="dms:Text">
          <xsd:maxLength value="255"/>
        </xsd:restriction>
      </xsd:simpleType>
    </xsd:element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8" nillable="true" ma:displayName="MediaServiceObjectDetectorVersions" ma:description="" ma:hidden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9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 ma:index="8" ma:displayName="Subject"/>
        <xsd:element ref="dc:description" minOccurs="0" maxOccurs="1" ma:index="11" ma:displayName="Comments"/>
        <xsd:element name="keywords" minOccurs="0" maxOccurs="1" type="xsd:string" ma:index="10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Title xmlns="e78fa126-9701-4318-bbce-edf13152f9fc">Final - Conference un future CAP MFF Croatia</DocumentTitle>
    <RequestID xmlns="e78fa126-9701-4318-bbce-edf13152f9fc">AGRI/3230</RequestID>
    <EC_Collab_DocumentLanguage xmlns="22ee0535-c74f-4e20-993e-fbce5d54a3a0">EN</EC_Collab_DocumentLanguage>
    <_Status xmlns="http://schemas.microsoft.com/sharepoint/v3/fields">Not Started</_Status>
    <AuthorId xmlns="e78fa126-9701-4318-bbce-edf13152f9fc" xsi:nil="true"/>
    <FileId xmlns="e78fa126-9701-4318-bbce-edf13152f9fc">1719461</FileId>
    <LeadDG xmlns="e78fa126-9701-4318-bbce-edf13152f9fc">AGRI</LeadDG>
    <DocumentId xmlns="e78fa126-9701-4318-bbce-edf13152f9fc">816538</DocumentId>
    <EC_Collab_Reference xmlns="22ee0535-c74f-4e20-993e-fbce5d54a3a0" xsi:nil="true"/>
    <FileTitle xmlns="e78fa126-9701-4318-bbce-edf13152f9fc">PPT Future CAP and MFF</FileTitle>
    <EC_Collab_Status xmlns="22ee0535-c74f-4e20-993e-fbce5d54a3a0">Not Started</EC_Collab_Status>
    <AuthorName xmlns="e78fa126-9701-4318-bbce-edf13152f9fc" xsi:nil="true"/>
    <FileType xmlns="e78fa126-9701-4318-bbce-edf13152f9fc">Power point presentation</FileType>
  </documentManagement>
</p:properties>
</file>

<file path=customXml/itemProps1.xml><?xml version="1.0" encoding="utf-8"?>
<ds:datastoreItem xmlns:ds="http://schemas.openxmlformats.org/officeDocument/2006/customXml" ds:itemID="{14160BF0-1C15-43D0-95A1-4A39190BB1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22ee0535-c74f-4e20-993e-fbce5d54a3a0"/>
    <ds:schemaRef ds:uri="e78fa126-9701-4318-bbce-edf13152f9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F16A6B-94CD-4F6E-B607-09E7AA5554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1F47F6-3FA3-4526-82D1-6B48C094491B}">
  <ds:schemaRefs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e78fa126-9701-4318-bbce-edf13152f9fc"/>
    <ds:schemaRef ds:uri="22ee0535-c74f-4e20-993e-fbce5d54a3a0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1836</TotalTime>
  <Words>1353</Words>
  <Application>Microsoft Office PowerPoint</Application>
  <PresentationFormat>Široki zaslon</PresentationFormat>
  <Paragraphs>177</Paragraphs>
  <Slides>9</Slides>
  <Notes>7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5</vt:i4>
      </vt:variant>
      <vt:variant>
        <vt:lpstr>Naslovi slajdova</vt:lpstr>
      </vt:variant>
      <vt:variant>
        <vt:i4>9</vt:i4>
      </vt:variant>
    </vt:vector>
  </HeadingPairs>
  <TitlesOfParts>
    <vt:vector size="19" baseType="lpstr">
      <vt:lpstr>Aptos</vt:lpstr>
      <vt:lpstr>Arial</vt:lpstr>
      <vt:lpstr>Calibri</vt:lpstr>
      <vt:lpstr>EC Square Sans Pro</vt:lpstr>
      <vt:lpstr>Wingdings</vt:lpstr>
      <vt:lpstr>Revamp EC VI PPT</vt:lpstr>
      <vt:lpstr>colour palette new PPT</vt:lpstr>
      <vt:lpstr>1_Revamp EC VI PPT</vt:lpstr>
      <vt:lpstr>2_Revamp EC VI PPT</vt:lpstr>
      <vt:lpstr>1_colour palette new PPT</vt:lpstr>
      <vt:lpstr>The CAP post-2027 in the next EU budget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Thank you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Commission Power Library</dc:title>
  <dc:creator>JOHN Yvonne (COMM)</dc:creator>
  <cp:lastModifiedBy>Suzana Grizelj</cp:lastModifiedBy>
  <cp:revision>44</cp:revision>
  <cp:lastPrinted>2025-02-19T11:29:05Z</cp:lastPrinted>
  <dcterms:created xsi:type="dcterms:W3CDTF">2019-08-09T12:06:42Z</dcterms:created>
  <dcterms:modified xsi:type="dcterms:W3CDTF">2026-09-28T10:03:19Z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0x010100BFC15C3EB267B243896DD18D3394AAF30042EBFDDDC8151A49B219EE185FEEDBA3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2023-07-25T10:23:51Z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aedb43ca-6155-4999-b171-12b9ca47a2ea</vt:lpwstr>
  </property>
  <property fmtid="{D5CDD505-2E9C-101B-9397-08002B2CF9AE}" pid="9" name="MSIP_Label_6bd9ddd1-4d20-43f6-abfa-fc3c07406f94_ContentBits">
    <vt:lpwstr>0</vt:lpwstr>
  </property>
  <property fmtid="{D5CDD505-2E9C-101B-9397-08002B2CF9AE}" pid="10" name="MediaServiceImageTags">
    <vt:lpwstr/>
  </property>
  <property fmtid="{D5CDD505-2E9C-101B-9397-08002B2CF9AE}" pid="11" name="Order">
    <vt:r8>15000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ComplianceAsset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</Properties>
</file>