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0"/>
  </p:notesMasterIdLst>
  <p:sldIdLst>
    <p:sldId id="399" r:id="rId2"/>
    <p:sldId id="400" r:id="rId3"/>
    <p:sldId id="401" r:id="rId4"/>
    <p:sldId id="402" r:id="rId5"/>
    <p:sldId id="403" r:id="rId6"/>
    <p:sldId id="405" r:id="rId7"/>
    <p:sldId id="268" r:id="rId8"/>
    <p:sldId id="265" r:id="rId9"/>
  </p:sldIdLst>
  <p:sldSz cx="18288000" cy="10287000"/>
  <p:notesSz cx="6858000" cy="9144000"/>
  <p:embeddedFontLst>
    <p:embeddedFont>
      <p:font typeface="Open Sans" panose="020B0604020202020204" charset="0"/>
      <p:regular r:id="rId11"/>
      <p:bold r:id="rId12"/>
      <p:italic r:id="rId13"/>
      <p:boldItalic r:id="rId14"/>
    </p:embeddedFont>
    <p:embeddedFont>
      <p:font typeface="Canva Sans" panose="020B0604020202020204" charset="0"/>
      <p:regular r:id="rId15"/>
    </p:embeddedFont>
    <p:embeddedFont>
      <p:font typeface="Calibri" panose="020F0502020204030204" pitchFamily="34" charset="0"/>
      <p:regular r:id="rId16"/>
      <p:bold r:id="rId17"/>
      <p:italic r:id="rId18"/>
      <p:boldItalic r:id="rId19"/>
    </p:embeddedFont>
    <p:embeddedFont>
      <p:font typeface="Aptos Bold" panose="020B0604020202020204" charset="0"/>
      <p:regular r:id="rId20"/>
      <p:bold r:id="rId21"/>
    </p:embeddedFont>
    <p:embeddedFont>
      <p:font typeface="Open Sans ExtraBold" panose="020B0604020202020204" charset="0"/>
      <p:bold r:id="rId22"/>
      <p:italic r:id="rId23"/>
      <p:boldItalic r:id="rId24"/>
    </p:embeddedFont>
    <p:embeddedFont>
      <p:font typeface="Open Sans Light" panose="020B0604020202020204" charset="0"/>
      <p:regular r:id="rId25"/>
      <p: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7E05700-5D99-2AA9-D1BF-8E5A23BE9208}" name="Jehle, Raimund (REU)" initials="RJ" userId="S::Raimund.Jehle@fao.org::8b3e3300-6fae-4442-b04e-9d18a2dafa27" providerId="AD"/>
  <p188:author id="{0D26C133-BE1D-3F19-DF1F-7FB2CB6A918B}" name="Nach Ram" initials="NR" userId="9349789f7a751491" providerId="Windows Live"/>
  <p188:author id="{234CCEC6-BF8C-D0A7-4B7F-D3D6D36959B3}" name="Yiu, Carina (REU)" initials="YC" userId="S::carina.yiu@fao.org::ae82d754-4f7c-4056-b532-7e9c5e85a1e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425E"/>
    <a:srgbClr val="2C8499"/>
    <a:srgbClr val="3A5C7A"/>
    <a:srgbClr val="F8D54B"/>
    <a:srgbClr val="EFD1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2E710A8-C9B3-DF3B-C46F-8099CCE42A7E}" v="1" dt="2026-09-22T15:08:43.1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90"/>
    <p:restoredTop sz="94687"/>
  </p:normalViewPr>
  <p:slideViewPr>
    <p:cSldViewPr snapToGrid="0">
      <p:cViewPr varScale="1">
        <p:scale>
          <a:sx n="73" d="100"/>
          <a:sy n="73" d="100"/>
        </p:scale>
        <p:origin x="636"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26" Type="http://schemas.openxmlformats.org/officeDocument/2006/relationships/font" Target="fonts/font16.fntdata"/><Relationship Id="rId3" Type="http://schemas.openxmlformats.org/officeDocument/2006/relationships/slide" Target="slides/slide2.xml"/><Relationship Id="rId21"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5" Type="http://schemas.openxmlformats.org/officeDocument/2006/relationships/font" Target="fonts/font15.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font" Target="fonts/font14.fntdata"/><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font" Target="fonts/font13.fntdata"/><Relationship Id="rId28" Type="http://schemas.openxmlformats.org/officeDocument/2006/relationships/viewProps" Target="viewProps.xml"/><Relationship Id="rId10" Type="http://schemas.openxmlformats.org/officeDocument/2006/relationships/notesMaster" Target="notesMasters/notesMaster1.xml"/><Relationship Id="rId19" Type="http://schemas.openxmlformats.org/officeDocument/2006/relationships/font" Target="fonts/font9.fntdata"/><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font" Target="fonts/font12.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8492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r>
              <a:rPr lang="en-US" dirty="0"/>
              <a:t>Distinguished Parliamentarians of the MED9 group, esteemed colleagues,</a:t>
            </a:r>
            <a:endParaRPr lang="en-US" dirty="0">
              <a:ea typeface="Calibri"/>
              <a:cs typeface="Calibri"/>
            </a:endParaRPr>
          </a:p>
          <a:p>
            <a:r>
              <a:rPr lang="en-US" dirty="0"/>
              <a:t>On behalf of the Food and Agriculture Organization of the United Nations, it is a privilege to address this timely conference in Dubrovnik. The core proposition of this segment—that defense security cannot be ensured without food security—is increasingly relevant. As Europe and NATO expand defense commitments, we must also ensure that foundational agrifood systems remain resilient, and that all people at all times have access to sufficient, safe, and nutritious food.</a:t>
            </a:r>
            <a:endParaRPr lang="en-US" dirty="0">
              <a:ea typeface="Calibri"/>
              <a:cs typeface="Calibri"/>
            </a:endParaRPr>
          </a:p>
          <a:p>
            <a:endParaRPr lang="en-US" dirty="0">
              <a:ea typeface="Calibri"/>
              <a:cs typeface="+mn-lt"/>
            </a:endParaRPr>
          </a:p>
          <a:p>
            <a:pPr marL="0" lvl="0" indent="0" algn="l" rtl="0">
              <a:spcBef>
                <a:spcPts val="0"/>
              </a:spcBef>
              <a:spcAft>
                <a:spcPts val="0"/>
              </a:spcAft>
              <a:buNone/>
            </a:pPr>
            <a:endParaRPr dirty="0"/>
          </a:p>
        </p:txBody>
      </p:sp>
      <p:sp>
        <p:nvSpPr>
          <p:cNvPr id="91" name="Google Shape;9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90728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Marcador de notas 2"/>
          <p:cNvSpPr>
            <a:spLocks noGrp="1"/>
          </p:cNvSpPr>
          <p:nvPr>
            <p:ph type="body" idx="1"/>
          </p:nvPr>
        </p:nvSpPr>
        <p:spPr>
          <a:xfrm>
            <a:off x="685800" y="4400550"/>
            <a:ext cx="5486400" cy="3600450"/>
          </a:xfrm>
          <a:prstGeom prst="rect">
            <a:avLst/>
          </a:prstGeom>
        </p:spPr>
        <p:txBody>
          <a:bodyPr/>
          <a:lstStyle/>
          <a:p>
            <a:pPr rtl="0"/>
            <a:r>
              <a:rPr lang="es-ES" sz="1200" b="0" i="0" u="none" strike="noStrike" kern="1200" dirty="0">
                <a:solidFill>
                  <a:schemeClr val="tx1"/>
                </a:solidFill>
                <a:effectLst/>
                <a:latin typeface="+mn-lt"/>
                <a:ea typeface="+mn-ea"/>
                <a:cs typeface="+mn-cs"/>
              </a:rPr>
              <a:t>As </a:t>
            </a:r>
            <a:r>
              <a:rPr lang="es-ES" sz="1200" b="0" i="0" u="none" strike="noStrike" kern="1200" dirty="0" err="1">
                <a:solidFill>
                  <a:schemeClr val="tx1"/>
                </a:solidFill>
                <a:effectLst/>
                <a:latin typeface="+mn-lt"/>
                <a:ea typeface="+mn-ea"/>
                <a:cs typeface="+mn-cs"/>
              </a:rPr>
              <a:t>food</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security</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is</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increasingly</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framed</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through</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national</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resilience</a:t>
            </a:r>
            <a:r>
              <a:rPr lang="es-ES" sz="1200" b="0" i="0" u="none" strike="noStrike" kern="1200" dirty="0">
                <a:solidFill>
                  <a:schemeClr val="tx1"/>
                </a:solidFill>
                <a:effectLst/>
                <a:latin typeface="+mn-lt"/>
                <a:ea typeface="+mn-ea"/>
                <a:cs typeface="+mn-cs"/>
              </a:rPr>
              <a:t> and </a:t>
            </a:r>
            <a:r>
              <a:rPr lang="es-ES" sz="1200" b="0" i="0" u="none" strike="noStrike" kern="1200" dirty="0" err="1">
                <a:solidFill>
                  <a:schemeClr val="tx1"/>
                </a:solidFill>
                <a:effectLst/>
                <a:latin typeface="+mn-lt"/>
                <a:ea typeface="+mn-ea"/>
                <a:cs typeface="+mn-cs"/>
              </a:rPr>
              <a:t>strategic</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autonomy</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the</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key</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question</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is</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how</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to</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strengthen</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preparedness</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without</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closing</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markets</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or</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slipping</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into</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protectionism</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Resilience</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is</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not</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autarky</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it</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means</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keeping</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domestic</a:t>
            </a:r>
            <a:r>
              <a:rPr lang="es-ES" sz="1200" b="0" i="0" u="none" strike="noStrike" kern="1200" dirty="0">
                <a:solidFill>
                  <a:schemeClr val="tx1"/>
                </a:solidFill>
                <a:effectLst/>
                <a:latin typeface="+mn-lt"/>
                <a:ea typeface="+mn-ea"/>
                <a:cs typeface="+mn-cs"/>
              </a:rPr>
              <a:t> and </a:t>
            </a:r>
            <a:r>
              <a:rPr lang="es-ES" sz="1200" b="0" i="0" u="none" strike="noStrike" kern="1200" dirty="0" err="1">
                <a:solidFill>
                  <a:schemeClr val="tx1"/>
                </a:solidFill>
                <a:effectLst/>
                <a:latin typeface="+mn-lt"/>
                <a:ea typeface="+mn-ea"/>
                <a:cs typeface="+mn-cs"/>
              </a:rPr>
              <a:t>transboundary</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agrifood</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systems</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strong</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even</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when</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under</a:t>
            </a:r>
            <a:r>
              <a:rPr lang="es-ES" sz="1200" b="0" i="0" u="none" strike="noStrike" kern="1200" dirty="0">
                <a:solidFill>
                  <a:schemeClr val="tx1"/>
                </a:solidFill>
                <a:effectLst/>
                <a:latin typeface="+mn-lt"/>
                <a:ea typeface="+mn-ea"/>
                <a:cs typeface="+mn-cs"/>
              </a:rPr>
              <a:t> stress.</a:t>
            </a:r>
            <a:endParaRPr lang="es-ES" sz="1200" b="0" i="0" kern="1200" dirty="0">
              <a:solidFill>
                <a:schemeClr val="tx1"/>
              </a:solidFill>
              <a:effectLst/>
              <a:latin typeface="+mn-lt"/>
              <a:ea typeface="+mn-ea"/>
              <a:cs typeface="+mn-cs"/>
            </a:endParaRPr>
          </a:p>
          <a:p>
            <a:pPr rtl="0"/>
            <a:r>
              <a:rPr lang="es-ES" sz="1200" b="0" i="0" u="none" strike="noStrike" kern="1200" dirty="0" err="1">
                <a:solidFill>
                  <a:schemeClr val="tx1"/>
                </a:solidFill>
                <a:effectLst/>
                <a:latin typeface="+mn-lt"/>
                <a:ea typeface="+mn-ea"/>
                <a:cs typeface="+mn-cs"/>
              </a:rPr>
              <a:t>This</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matters</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because</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food</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security</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is</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both</a:t>
            </a:r>
            <a:r>
              <a:rPr lang="es-ES" sz="1200" b="0" i="0" u="none" strike="noStrike" kern="1200" dirty="0">
                <a:solidFill>
                  <a:schemeClr val="tx1"/>
                </a:solidFill>
                <a:effectLst/>
                <a:latin typeface="+mn-lt"/>
                <a:ea typeface="+mn-ea"/>
                <a:cs typeface="+mn-cs"/>
              </a:rPr>
              <a:t> a human </a:t>
            </a:r>
            <a:r>
              <a:rPr lang="es-ES" sz="1200" b="0" i="0" u="none" strike="noStrike" kern="1200" dirty="0" err="1">
                <a:solidFill>
                  <a:schemeClr val="tx1"/>
                </a:solidFill>
                <a:effectLst/>
                <a:latin typeface="+mn-lt"/>
                <a:ea typeface="+mn-ea"/>
                <a:cs typeface="+mn-cs"/>
              </a:rPr>
              <a:t>right</a:t>
            </a:r>
            <a:r>
              <a:rPr lang="es-ES" sz="1200" b="0" i="0" u="none" strike="noStrike" kern="1200" dirty="0">
                <a:solidFill>
                  <a:schemeClr val="tx1"/>
                </a:solidFill>
                <a:effectLst/>
                <a:latin typeface="+mn-lt"/>
                <a:ea typeface="+mn-ea"/>
                <a:cs typeface="+mn-cs"/>
              </a:rPr>
              <a:t> and a </a:t>
            </a:r>
            <a:r>
              <a:rPr lang="es-ES" sz="1200" b="0" i="0" u="none" strike="noStrike" kern="1200" dirty="0" err="1">
                <a:solidFill>
                  <a:schemeClr val="tx1"/>
                </a:solidFill>
                <a:effectLst/>
                <a:latin typeface="+mn-lt"/>
                <a:ea typeface="+mn-ea"/>
                <a:cs typeface="+mn-cs"/>
              </a:rPr>
              <a:t>necessary</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condition</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for</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prosperous</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development</a:t>
            </a:r>
            <a:r>
              <a:rPr lang="es-ES" sz="1200" b="0" i="0" u="none" strike="noStrike" kern="1200" dirty="0">
                <a:solidFill>
                  <a:schemeClr val="tx1"/>
                </a:solidFill>
                <a:effectLst/>
                <a:latin typeface="+mn-lt"/>
                <a:ea typeface="+mn-ea"/>
                <a:cs typeface="+mn-cs"/>
              </a:rPr>
              <a:t> and </a:t>
            </a:r>
            <a:r>
              <a:rPr lang="es-ES" sz="1200" b="0" i="0" u="none" strike="noStrike" kern="1200" dirty="0" err="1">
                <a:solidFill>
                  <a:schemeClr val="tx1"/>
                </a:solidFill>
                <a:effectLst/>
                <a:latin typeface="+mn-lt"/>
                <a:ea typeface="+mn-ea"/>
                <a:cs typeface="+mn-cs"/>
              </a:rPr>
              <a:t>peace</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When</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food</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becomes</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unavailable</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or</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unaffordable</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the</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effects</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quickly</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move</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downstream</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weakening</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public</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wellbeing</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economies</a:t>
            </a:r>
            <a:r>
              <a:rPr lang="es-ES" sz="1200" b="0" i="0" u="none" strike="noStrike" kern="1200" dirty="0">
                <a:solidFill>
                  <a:schemeClr val="tx1"/>
                </a:solidFill>
                <a:effectLst/>
                <a:latin typeface="+mn-lt"/>
                <a:ea typeface="+mn-ea"/>
                <a:cs typeface="+mn-cs"/>
              </a:rPr>
              <a:t>, social </a:t>
            </a:r>
            <a:r>
              <a:rPr lang="es-ES" sz="1200" b="0" i="0" u="none" strike="noStrike" kern="1200" dirty="0" err="1">
                <a:solidFill>
                  <a:schemeClr val="tx1"/>
                </a:solidFill>
                <a:effectLst/>
                <a:latin typeface="+mn-lt"/>
                <a:ea typeface="+mn-ea"/>
                <a:cs typeface="+mn-cs"/>
              </a:rPr>
              <a:t>cohesion</a:t>
            </a:r>
            <a:r>
              <a:rPr lang="es-ES" sz="1200" b="0" i="0" u="none" strike="noStrike" kern="1200" dirty="0">
                <a:solidFill>
                  <a:schemeClr val="tx1"/>
                </a:solidFill>
                <a:effectLst/>
                <a:latin typeface="+mn-lt"/>
                <a:ea typeface="+mn-ea"/>
                <a:cs typeface="+mn-cs"/>
              </a:rPr>
              <a:t>, and trust in </a:t>
            </a:r>
            <a:r>
              <a:rPr lang="es-ES" sz="1200" b="0" i="0" u="none" strike="noStrike" kern="1200" dirty="0" err="1">
                <a:solidFill>
                  <a:schemeClr val="tx1"/>
                </a:solidFill>
                <a:effectLst/>
                <a:latin typeface="+mn-lt"/>
                <a:ea typeface="+mn-ea"/>
                <a:cs typeface="+mn-cs"/>
              </a:rPr>
              <a:t>institutions</a:t>
            </a:r>
            <a:r>
              <a:rPr lang="es-ES" sz="1200" b="0" i="0" u="none" strike="noStrike" kern="1200" dirty="0">
                <a:solidFill>
                  <a:schemeClr val="tx1"/>
                </a:solidFill>
                <a:effectLst/>
                <a:latin typeface="+mn-lt"/>
                <a:ea typeface="+mn-ea"/>
                <a:cs typeface="+mn-cs"/>
              </a:rPr>
              <a:t>.</a:t>
            </a:r>
            <a:endParaRPr lang="es-ES" sz="1200" b="0" i="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205882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Marcador de notas 2"/>
          <p:cNvSpPr>
            <a:spLocks noGrp="1"/>
          </p:cNvSpPr>
          <p:nvPr>
            <p:ph type="body" idx="1"/>
          </p:nvPr>
        </p:nvSpPr>
        <p:spPr>
          <a:xfrm>
            <a:off x="685800" y="4400550"/>
            <a:ext cx="5486400" cy="3600450"/>
          </a:xfrm>
          <a:prstGeom prst="rect">
            <a:avLst/>
          </a:prstGeom>
        </p:spPr>
        <p:txBody>
          <a:bodyPr/>
          <a:lstStyle/>
          <a:p>
            <a:pPr rtl="0"/>
            <a:r>
              <a:rPr lang="es-ES" sz="1200" b="0" i="0" u="none" strike="noStrike" kern="1200" dirty="0" err="1">
                <a:solidFill>
                  <a:schemeClr val="tx1"/>
                </a:solidFill>
                <a:effectLst/>
                <a:latin typeface="+mn-lt"/>
                <a:ea typeface="+mn-ea"/>
                <a:cs typeface="+mn-cs"/>
              </a:rPr>
              <a:t>Recent</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years</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have</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demonstrated</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how</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exposed</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our</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agrifood</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systems</a:t>
            </a:r>
            <a:r>
              <a:rPr lang="es-ES" sz="1200" b="0" i="0" u="none" strike="noStrike" kern="1200" dirty="0">
                <a:solidFill>
                  <a:schemeClr val="tx1"/>
                </a:solidFill>
                <a:effectLst/>
                <a:latin typeface="+mn-lt"/>
                <a:ea typeface="+mn-ea"/>
                <a:cs typeface="+mn-cs"/>
              </a:rPr>
              <a:t> are </a:t>
            </a:r>
            <a:r>
              <a:rPr lang="es-ES" sz="1200" b="0" i="0" u="none" strike="noStrike" kern="1200" dirty="0" err="1">
                <a:solidFill>
                  <a:schemeClr val="tx1"/>
                </a:solidFill>
                <a:effectLst/>
                <a:latin typeface="+mn-lt"/>
                <a:ea typeface="+mn-ea"/>
                <a:cs typeface="+mn-cs"/>
              </a:rPr>
              <a:t>to</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multiple</a:t>
            </a:r>
            <a:r>
              <a:rPr lang="es-ES" sz="1200" b="0" i="0" u="none" strike="noStrike" kern="1200" dirty="0">
                <a:solidFill>
                  <a:schemeClr val="tx1"/>
                </a:solidFill>
                <a:effectLst/>
                <a:latin typeface="+mn-lt"/>
                <a:ea typeface="+mn-ea"/>
                <a:cs typeface="+mn-cs"/>
              </a:rPr>
              <a:t> and </a:t>
            </a:r>
            <a:r>
              <a:rPr lang="es-ES" sz="1200" b="0" i="0" u="none" strike="noStrike" kern="1200" dirty="0" err="1">
                <a:solidFill>
                  <a:schemeClr val="tx1"/>
                </a:solidFill>
                <a:effectLst/>
                <a:latin typeface="+mn-lt"/>
                <a:ea typeface="+mn-ea"/>
                <a:cs typeface="+mn-cs"/>
              </a:rPr>
              <a:t>increasingly</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interconnected</a:t>
            </a:r>
            <a:r>
              <a:rPr lang="es-ES" sz="1200" b="0" i="0" u="none" strike="noStrike" kern="1200" dirty="0">
                <a:solidFill>
                  <a:schemeClr val="tx1"/>
                </a:solidFill>
                <a:effectLst/>
                <a:latin typeface="+mn-lt"/>
                <a:ea typeface="+mn-ea"/>
                <a:cs typeface="+mn-cs"/>
              </a:rPr>
              <a:t> shocks.</a:t>
            </a:r>
            <a:endParaRPr lang="es-ES" sz="1200" b="0" i="0" kern="1200" dirty="0">
              <a:solidFill>
                <a:schemeClr val="tx1"/>
              </a:solidFill>
              <a:effectLst/>
              <a:latin typeface="+mn-lt"/>
              <a:ea typeface="+mn-ea"/>
              <a:cs typeface="+mn-cs"/>
            </a:endParaRPr>
          </a:p>
          <a:p>
            <a:r>
              <a:rPr lang="es-ES" sz="1200" b="0" i="0" kern="1200" dirty="0">
                <a:solidFill>
                  <a:schemeClr val="tx1"/>
                </a:solidFill>
                <a:effectLst/>
                <a:latin typeface="+mn-lt"/>
                <a:ea typeface="+mn-ea"/>
                <a:cs typeface="+mn-cs"/>
              </a:rPr>
              <a:t/>
            </a:r>
            <a:br>
              <a:rPr lang="es-ES" sz="1200" b="0" i="0" kern="1200" dirty="0">
                <a:solidFill>
                  <a:schemeClr val="tx1"/>
                </a:solidFill>
                <a:effectLst/>
                <a:latin typeface="+mn-lt"/>
                <a:ea typeface="+mn-ea"/>
                <a:cs typeface="+mn-cs"/>
              </a:rPr>
            </a:br>
            <a:endParaRPr lang="es-ES" sz="1200" b="0" i="0" kern="1200" dirty="0">
              <a:solidFill>
                <a:schemeClr val="tx1"/>
              </a:solidFill>
              <a:effectLst/>
              <a:latin typeface="+mn-lt"/>
              <a:ea typeface="+mn-ea"/>
              <a:cs typeface="+mn-cs"/>
            </a:endParaRPr>
          </a:p>
          <a:p>
            <a:pPr rtl="0"/>
            <a:r>
              <a:rPr lang="es-ES" sz="1200" b="0" i="0" u="none" strike="noStrike" kern="1200" dirty="0" err="1">
                <a:solidFill>
                  <a:schemeClr val="tx1"/>
                </a:solidFill>
                <a:effectLst/>
                <a:latin typeface="+mn-lt"/>
                <a:ea typeface="+mn-ea"/>
                <a:cs typeface="+mn-cs"/>
              </a:rPr>
              <a:t>Climate</a:t>
            </a:r>
            <a:r>
              <a:rPr lang="es-ES" sz="1200" b="0" i="0" u="none" strike="noStrike" kern="1200" dirty="0">
                <a:solidFill>
                  <a:schemeClr val="tx1"/>
                </a:solidFill>
                <a:effectLst/>
                <a:latin typeface="+mn-lt"/>
                <a:ea typeface="+mn-ea"/>
                <a:cs typeface="+mn-cs"/>
              </a:rPr>
              <a:t> extremes, </a:t>
            </a:r>
            <a:r>
              <a:rPr lang="es-ES" sz="1200" b="0" i="0" u="none" strike="noStrike" kern="1200" dirty="0" err="1">
                <a:solidFill>
                  <a:schemeClr val="tx1"/>
                </a:solidFill>
                <a:effectLst/>
                <a:latin typeface="+mn-lt"/>
                <a:ea typeface="+mn-ea"/>
                <a:cs typeface="+mn-cs"/>
              </a:rPr>
              <a:t>drought</a:t>
            </a:r>
            <a:r>
              <a:rPr lang="es-ES" sz="1200" b="0" i="0" u="none" strike="noStrike" kern="1200" dirty="0">
                <a:solidFill>
                  <a:schemeClr val="tx1"/>
                </a:solidFill>
                <a:effectLst/>
                <a:latin typeface="+mn-lt"/>
                <a:ea typeface="+mn-ea"/>
                <a:cs typeface="+mn-cs"/>
              </a:rPr>
              <a:t> and </a:t>
            </a:r>
            <a:r>
              <a:rPr lang="es-ES" sz="1200" b="0" i="0" u="none" strike="noStrike" kern="1200" dirty="0" err="1">
                <a:solidFill>
                  <a:schemeClr val="tx1"/>
                </a:solidFill>
                <a:effectLst/>
                <a:latin typeface="+mn-lt"/>
                <a:ea typeface="+mn-ea"/>
                <a:cs typeface="+mn-cs"/>
              </a:rPr>
              <a:t>water</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scarcity</a:t>
            </a:r>
            <a:r>
              <a:rPr lang="es-ES" sz="1200" b="0" i="0" u="none" strike="noStrike" kern="1200" dirty="0">
                <a:solidFill>
                  <a:schemeClr val="tx1"/>
                </a:solidFill>
                <a:effectLst/>
                <a:latin typeface="+mn-lt"/>
                <a:ea typeface="+mn-ea"/>
                <a:cs typeface="+mn-cs"/>
              </a:rPr>
              <a:t> are </a:t>
            </a:r>
            <a:r>
              <a:rPr lang="es-ES" sz="1200" b="0" i="0" u="none" strike="noStrike" kern="1200" dirty="0" err="1">
                <a:solidFill>
                  <a:schemeClr val="tx1"/>
                </a:solidFill>
                <a:effectLst/>
                <a:latin typeface="+mn-lt"/>
                <a:ea typeface="+mn-ea"/>
                <a:cs typeface="+mn-cs"/>
              </a:rPr>
              <a:t>affecting</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agricultural</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productivity</a:t>
            </a:r>
            <a:r>
              <a:rPr lang="es-ES" sz="1200" b="0" i="0" u="none" strike="noStrike" kern="1200" dirty="0">
                <a:solidFill>
                  <a:schemeClr val="tx1"/>
                </a:solidFill>
                <a:effectLst/>
                <a:latin typeface="+mn-lt"/>
                <a:ea typeface="+mn-ea"/>
                <a:cs typeface="+mn-cs"/>
              </a:rPr>
              <a:t> and natural </a:t>
            </a:r>
            <a:r>
              <a:rPr lang="es-ES" sz="1200" b="0" i="0" u="none" strike="noStrike" kern="1200" dirty="0" err="1">
                <a:solidFill>
                  <a:schemeClr val="tx1"/>
                </a:solidFill>
                <a:effectLst/>
                <a:latin typeface="+mn-lt"/>
                <a:ea typeface="+mn-ea"/>
                <a:cs typeface="+mn-cs"/>
              </a:rPr>
              <a:t>resources</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Conflicts</a:t>
            </a:r>
            <a:r>
              <a:rPr lang="es-ES" sz="1200" b="0" i="0" u="none" strike="noStrike" kern="1200" dirty="0">
                <a:solidFill>
                  <a:schemeClr val="tx1"/>
                </a:solidFill>
                <a:effectLst/>
                <a:latin typeface="+mn-lt"/>
                <a:ea typeface="+mn-ea"/>
                <a:cs typeface="+mn-cs"/>
              </a:rPr>
              <a:t> can </a:t>
            </a:r>
            <a:r>
              <a:rPr lang="es-ES" sz="1200" b="0" i="0" u="none" strike="noStrike" kern="1200" dirty="0" err="1">
                <a:solidFill>
                  <a:schemeClr val="tx1"/>
                </a:solidFill>
                <a:effectLst/>
                <a:latin typeface="+mn-lt"/>
                <a:ea typeface="+mn-ea"/>
                <a:cs typeface="+mn-cs"/>
              </a:rPr>
              <a:t>destroy</a:t>
            </a:r>
            <a:r>
              <a:rPr lang="es-ES" sz="1200" b="0" i="0" u="none" strike="noStrike" kern="1200" dirty="0">
                <a:solidFill>
                  <a:schemeClr val="tx1"/>
                </a:solidFill>
                <a:effectLst/>
                <a:latin typeface="+mn-lt"/>
                <a:ea typeface="+mn-ea"/>
                <a:cs typeface="+mn-cs"/>
              </a:rPr>
              <a:t> productive </a:t>
            </a:r>
            <a:r>
              <a:rPr lang="es-ES" sz="1200" b="0" i="0" u="none" strike="noStrike" kern="1200" dirty="0" err="1">
                <a:solidFill>
                  <a:schemeClr val="tx1"/>
                </a:solidFill>
                <a:effectLst/>
                <a:latin typeface="+mn-lt"/>
                <a:ea typeface="+mn-ea"/>
                <a:cs typeface="+mn-cs"/>
              </a:rPr>
              <a:t>assets</a:t>
            </a:r>
            <a:r>
              <a:rPr lang="es-ES" sz="1200" b="0" i="0" u="none" strike="noStrike" kern="1200" dirty="0">
                <a:solidFill>
                  <a:schemeClr val="tx1"/>
                </a:solidFill>
                <a:effectLst/>
                <a:latin typeface="+mn-lt"/>
                <a:ea typeface="+mn-ea"/>
                <a:cs typeface="+mn-cs"/>
              </a:rPr>
              <a:t>, displace rural </a:t>
            </a:r>
            <a:r>
              <a:rPr lang="es-ES" sz="1200" b="0" i="0" u="none" strike="noStrike" kern="1200" dirty="0" err="1">
                <a:solidFill>
                  <a:schemeClr val="tx1"/>
                </a:solidFill>
                <a:effectLst/>
                <a:latin typeface="+mn-lt"/>
                <a:ea typeface="+mn-ea"/>
                <a:cs typeface="+mn-cs"/>
              </a:rPr>
              <a:t>communities</a:t>
            </a:r>
            <a:r>
              <a:rPr lang="es-ES" sz="1200" b="0" i="0" u="none" strike="noStrike" kern="1200" dirty="0">
                <a:solidFill>
                  <a:schemeClr val="tx1"/>
                </a:solidFill>
                <a:effectLst/>
                <a:latin typeface="+mn-lt"/>
                <a:ea typeface="+mn-ea"/>
                <a:cs typeface="+mn-cs"/>
              </a:rPr>
              <a:t> and </a:t>
            </a:r>
            <a:r>
              <a:rPr lang="es-ES" sz="1200" b="0" i="0" u="none" strike="noStrike" kern="1200" dirty="0" err="1">
                <a:solidFill>
                  <a:schemeClr val="tx1"/>
                </a:solidFill>
                <a:effectLst/>
                <a:latin typeface="+mn-lt"/>
                <a:ea typeface="+mn-ea"/>
                <a:cs typeface="+mn-cs"/>
              </a:rPr>
              <a:t>disrupt</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production</a:t>
            </a:r>
            <a:r>
              <a:rPr lang="es-ES" sz="1200" b="0" i="0" u="none" strike="noStrike" kern="1200" dirty="0">
                <a:solidFill>
                  <a:schemeClr val="tx1"/>
                </a:solidFill>
                <a:effectLst/>
                <a:latin typeface="+mn-lt"/>
                <a:ea typeface="+mn-ea"/>
                <a:cs typeface="+mn-cs"/>
              </a:rPr>
              <a:t> and </a:t>
            </a:r>
            <a:r>
              <a:rPr lang="es-ES" sz="1200" b="0" i="0" u="none" strike="noStrike" kern="1200" dirty="0" err="1">
                <a:solidFill>
                  <a:schemeClr val="tx1"/>
                </a:solidFill>
                <a:effectLst/>
                <a:latin typeface="+mn-lt"/>
                <a:ea typeface="+mn-ea"/>
                <a:cs typeface="+mn-cs"/>
              </a:rPr>
              <a:t>trade</a:t>
            </a:r>
            <a:r>
              <a:rPr lang="es-ES" sz="1200" b="0" i="0" u="none" strike="noStrike" kern="1200" dirty="0">
                <a:solidFill>
                  <a:schemeClr val="tx1"/>
                </a:solidFill>
                <a:effectLst/>
                <a:latin typeface="+mn-lt"/>
                <a:ea typeface="+mn-ea"/>
                <a:cs typeface="+mn-cs"/>
              </a:rPr>
              <a:t>. Energy and input-</a:t>
            </a:r>
            <a:r>
              <a:rPr lang="es-ES" sz="1200" b="0" i="0" u="none" strike="noStrike" kern="1200" dirty="0" err="1">
                <a:solidFill>
                  <a:schemeClr val="tx1"/>
                </a:solidFill>
                <a:effectLst/>
                <a:latin typeface="+mn-lt"/>
                <a:ea typeface="+mn-ea"/>
                <a:cs typeface="+mn-cs"/>
              </a:rPr>
              <a:t>price</a:t>
            </a:r>
            <a:r>
              <a:rPr lang="es-ES" sz="1200" b="0" i="0" u="none" strike="noStrike" kern="1200" dirty="0">
                <a:solidFill>
                  <a:schemeClr val="tx1"/>
                </a:solidFill>
                <a:effectLst/>
                <a:latin typeface="+mn-lt"/>
                <a:ea typeface="+mn-ea"/>
                <a:cs typeface="+mn-cs"/>
              </a:rPr>
              <a:t> shocks </a:t>
            </a:r>
            <a:r>
              <a:rPr lang="es-ES" sz="1200" b="0" i="0" u="none" strike="noStrike" kern="1200" dirty="0" err="1">
                <a:solidFill>
                  <a:schemeClr val="tx1"/>
                </a:solidFill>
                <a:effectLst/>
                <a:latin typeface="+mn-lt"/>
                <a:ea typeface="+mn-ea"/>
                <a:cs typeface="+mn-cs"/>
              </a:rPr>
              <a:t>affect</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production</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costs</a:t>
            </a:r>
            <a:r>
              <a:rPr lang="es-ES" sz="1200" b="0" i="0" u="none" strike="noStrike" kern="1200" dirty="0">
                <a:solidFill>
                  <a:schemeClr val="tx1"/>
                </a:solidFill>
                <a:effectLst/>
                <a:latin typeface="+mn-lt"/>
                <a:ea typeface="+mn-ea"/>
                <a:cs typeface="+mn-cs"/>
              </a:rPr>
              <a:t> and </a:t>
            </a:r>
            <a:r>
              <a:rPr lang="es-ES" sz="1200" b="0" i="0" u="none" strike="noStrike" kern="1200" dirty="0" err="1">
                <a:solidFill>
                  <a:schemeClr val="tx1"/>
                </a:solidFill>
                <a:effectLst/>
                <a:latin typeface="+mn-lt"/>
                <a:ea typeface="+mn-ea"/>
                <a:cs typeface="+mn-cs"/>
              </a:rPr>
              <a:t>food</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prices</a:t>
            </a:r>
            <a:r>
              <a:rPr lang="es-ES" sz="1200" b="0" i="0" u="none" strike="noStrike" kern="1200" dirty="0">
                <a:solidFill>
                  <a:schemeClr val="tx1"/>
                </a:solidFill>
                <a:effectLst/>
                <a:latin typeface="+mn-lt"/>
                <a:ea typeface="+mn-ea"/>
                <a:cs typeface="+mn-cs"/>
              </a:rPr>
              <a:t>. And </a:t>
            </a:r>
            <a:r>
              <a:rPr lang="es-ES" sz="1200" b="0" i="0" u="none" strike="noStrike" kern="1200" dirty="0" err="1">
                <a:solidFill>
                  <a:schemeClr val="tx1"/>
                </a:solidFill>
                <a:effectLst/>
                <a:latin typeface="+mn-lt"/>
                <a:ea typeface="+mn-ea"/>
                <a:cs typeface="+mn-cs"/>
              </a:rPr>
              <a:t>disruptions</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to</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transport</a:t>
            </a:r>
            <a:r>
              <a:rPr lang="es-ES" sz="1200" b="0" i="0" u="none" strike="noStrike" kern="1200" dirty="0">
                <a:solidFill>
                  <a:schemeClr val="tx1"/>
                </a:solidFill>
                <a:effectLst/>
                <a:latin typeface="+mn-lt"/>
                <a:ea typeface="+mn-ea"/>
                <a:cs typeface="+mn-cs"/>
              </a:rPr>
              <a:t> and </a:t>
            </a:r>
            <a:r>
              <a:rPr lang="es-ES" sz="1200" b="0" i="0" u="none" strike="noStrike" kern="1200" dirty="0" err="1">
                <a:solidFill>
                  <a:schemeClr val="tx1"/>
                </a:solidFill>
                <a:effectLst/>
                <a:latin typeface="+mn-lt"/>
                <a:ea typeface="+mn-ea"/>
                <a:cs typeface="+mn-cs"/>
              </a:rPr>
              <a:t>trade</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corridors</a:t>
            </a:r>
            <a:r>
              <a:rPr lang="es-ES" sz="1200" b="0" i="0" u="none" strike="noStrike" kern="1200" dirty="0">
                <a:solidFill>
                  <a:schemeClr val="tx1"/>
                </a:solidFill>
                <a:effectLst/>
                <a:latin typeface="+mn-lt"/>
                <a:ea typeface="+mn-ea"/>
                <a:cs typeface="+mn-cs"/>
              </a:rPr>
              <a:t> can </a:t>
            </a:r>
            <a:r>
              <a:rPr lang="es-ES" sz="1200" b="0" i="0" u="none" strike="noStrike" kern="1200" dirty="0" err="1">
                <a:solidFill>
                  <a:schemeClr val="tx1"/>
                </a:solidFill>
                <a:effectLst/>
                <a:latin typeface="+mn-lt"/>
                <a:ea typeface="+mn-ea"/>
                <a:cs typeface="+mn-cs"/>
              </a:rPr>
              <a:t>rapidly</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transmit</a:t>
            </a:r>
            <a:r>
              <a:rPr lang="es-ES" sz="1200" b="0" i="0" u="none" strike="noStrike" kern="1200" dirty="0">
                <a:solidFill>
                  <a:schemeClr val="tx1"/>
                </a:solidFill>
                <a:effectLst/>
                <a:latin typeface="+mn-lt"/>
                <a:ea typeface="+mn-ea"/>
                <a:cs typeface="+mn-cs"/>
              </a:rPr>
              <a:t> shocks </a:t>
            </a:r>
            <a:r>
              <a:rPr lang="es-ES" sz="1200" b="0" i="0" u="none" strike="noStrike" kern="1200" dirty="0" err="1">
                <a:solidFill>
                  <a:schemeClr val="tx1"/>
                </a:solidFill>
                <a:effectLst/>
                <a:latin typeface="+mn-lt"/>
                <a:ea typeface="+mn-ea"/>
                <a:cs typeface="+mn-cs"/>
              </a:rPr>
              <a:t>across</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countries</a:t>
            </a:r>
            <a:r>
              <a:rPr lang="es-ES" sz="1200" b="0" i="0" u="none" strike="noStrike" kern="1200" dirty="0">
                <a:solidFill>
                  <a:schemeClr val="tx1"/>
                </a:solidFill>
                <a:effectLst/>
                <a:latin typeface="+mn-lt"/>
                <a:ea typeface="+mn-ea"/>
                <a:cs typeface="+mn-cs"/>
              </a:rPr>
              <a:t> and </a:t>
            </a:r>
            <a:r>
              <a:rPr lang="es-ES" sz="1200" b="0" i="0" u="none" strike="noStrike" kern="1200" dirty="0" err="1">
                <a:solidFill>
                  <a:schemeClr val="tx1"/>
                </a:solidFill>
                <a:effectLst/>
                <a:latin typeface="+mn-lt"/>
                <a:ea typeface="+mn-ea"/>
                <a:cs typeface="+mn-cs"/>
              </a:rPr>
              <a:t>markets</a:t>
            </a:r>
            <a:r>
              <a:rPr lang="es-ES" sz="1200" b="0" i="0" u="none" strike="noStrike" kern="1200" dirty="0">
                <a:solidFill>
                  <a:schemeClr val="tx1"/>
                </a:solidFill>
                <a:effectLst/>
                <a:latin typeface="+mn-lt"/>
                <a:ea typeface="+mn-ea"/>
                <a:cs typeface="+mn-cs"/>
              </a:rPr>
              <a:t>.</a:t>
            </a:r>
            <a:endParaRPr lang="es-ES" sz="1200" b="0" i="0" kern="1200" dirty="0">
              <a:solidFill>
                <a:schemeClr val="tx1"/>
              </a:solidFill>
              <a:effectLst/>
              <a:latin typeface="+mn-lt"/>
              <a:ea typeface="+mn-ea"/>
              <a:cs typeface="+mn-cs"/>
            </a:endParaRPr>
          </a:p>
          <a:p>
            <a:r>
              <a:rPr lang="es-ES" sz="1200" b="0" i="0" kern="1200" dirty="0">
                <a:solidFill>
                  <a:schemeClr val="tx1"/>
                </a:solidFill>
                <a:effectLst/>
                <a:latin typeface="+mn-lt"/>
                <a:ea typeface="+mn-ea"/>
                <a:cs typeface="+mn-cs"/>
              </a:rPr>
              <a:t/>
            </a:r>
            <a:br>
              <a:rPr lang="es-ES" sz="1200" b="0" i="0" kern="1200" dirty="0">
                <a:solidFill>
                  <a:schemeClr val="tx1"/>
                </a:solidFill>
                <a:effectLst/>
                <a:latin typeface="+mn-lt"/>
                <a:ea typeface="+mn-ea"/>
                <a:cs typeface="+mn-cs"/>
              </a:rPr>
            </a:br>
            <a:endParaRPr lang="es-ES" sz="1200" b="0" i="0" kern="1200" dirty="0">
              <a:solidFill>
                <a:schemeClr val="tx1"/>
              </a:solidFill>
              <a:effectLst/>
              <a:latin typeface="+mn-lt"/>
              <a:ea typeface="+mn-ea"/>
              <a:cs typeface="+mn-cs"/>
            </a:endParaRPr>
          </a:p>
          <a:p>
            <a:pPr rtl="0"/>
            <a:r>
              <a:rPr lang="es-ES" sz="1200" b="0" i="0" u="none" strike="noStrike" kern="1200" dirty="0">
                <a:solidFill>
                  <a:schemeClr val="tx1"/>
                </a:solidFill>
                <a:effectLst/>
                <a:latin typeface="+mn-lt"/>
                <a:ea typeface="+mn-ea"/>
                <a:cs typeface="+mn-cs"/>
              </a:rPr>
              <a:t>The </a:t>
            </a:r>
            <a:r>
              <a:rPr lang="es-ES" sz="1200" b="0" i="0" u="none" strike="noStrike" kern="1200" dirty="0" err="1">
                <a:solidFill>
                  <a:schemeClr val="tx1"/>
                </a:solidFill>
                <a:effectLst/>
                <a:latin typeface="+mn-lt"/>
                <a:ea typeface="+mn-ea"/>
                <a:cs typeface="+mn-cs"/>
              </a:rPr>
              <a:t>Mediterranean</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is</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particularly</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exposed</a:t>
            </a:r>
            <a:r>
              <a:rPr lang="es-ES" sz="1200" b="0" i="0" u="none" strike="noStrike" kern="1200" dirty="0">
                <a:solidFill>
                  <a:schemeClr val="tx1"/>
                </a:solidFill>
                <a:effectLst/>
                <a:latin typeface="+mn-lt"/>
                <a:ea typeface="+mn-ea"/>
                <a:cs typeface="+mn-cs"/>
              </a:rPr>
              <a:t>. Water </a:t>
            </a:r>
            <a:r>
              <a:rPr lang="es-ES" sz="1200" b="0" i="0" u="none" strike="noStrike" kern="1200" dirty="0" err="1">
                <a:solidFill>
                  <a:schemeClr val="tx1"/>
                </a:solidFill>
                <a:effectLst/>
                <a:latin typeface="+mn-lt"/>
                <a:ea typeface="+mn-ea"/>
                <a:cs typeface="+mn-cs"/>
              </a:rPr>
              <a:t>scarcity</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rising</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temperatures</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soil</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degradation</a:t>
            </a:r>
            <a:r>
              <a:rPr lang="es-ES" sz="1200" b="0" i="0" u="none" strike="noStrike" kern="1200" dirty="0">
                <a:solidFill>
                  <a:schemeClr val="tx1"/>
                </a:solidFill>
                <a:effectLst/>
                <a:latin typeface="+mn-lt"/>
                <a:ea typeface="+mn-ea"/>
                <a:cs typeface="+mn-cs"/>
              </a:rPr>
              <a:t> and </a:t>
            </a:r>
            <a:r>
              <a:rPr lang="es-ES" sz="1200" b="0" i="0" u="none" strike="noStrike" kern="1200" dirty="0" err="1">
                <a:solidFill>
                  <a:schemeClr val="tx1"/>
                </a:solidFill>
                <a:effectLst/>
                <a:latin typeface="+mn-lt"/>
                <a:ea typeface="+mn-ea"/>
                <a:cs typeface="+mn-cs"/>
              </a:rPr>
              <a:t>increasingly</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frequent</a:t>
            </a:r>
            <a:r>
              <a:rPr lang="es-ES" sz="1200" b="0" i="0" u="none" strike="noStrike" kern="1200" dirty="0">
                <a:solidFill>
                  <a:schemeClr val="tx1"/>
                </a:solidFill>
                <a:effectLst/>
                <a:latin typeface="+mn-lt"/>
                <a:ea typeface="+mn-ea"/>
                <a:cs typeface="+mn-cs"/>
              </a:rPr>
              <a:t> extreme </a:t>
            </a:r>
            <a:r>
              <a:rPr lang="es-ES" sz="1200" b="0" i="0" u="none" strike="noStrike" kern="1200" dirty="0" err="1">
                <a:solidFill>
                  <a:schemeClr val="tx1"/>
                </a:solidFill>
                <a:effectLst/>
                <a:latin typeface="+mn-lt"/>
                <a:ea typeface="+mn-ea"/>
                <a:cs typeface="+mn-cs"/>
              </a:rPr>
              <a:t>weather</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events</a:t>
            </a:r>
            <a:r>
              <a:rPr lang="es-ES" sz="1200" b="0" i="0" u="none" strike="noStrike" kern="1200" dirty="0">
                <a:solidFill>
                  <a:schemeClr val="tx1"/>
                </a:solidFill>
                <a:effectLst/>
                <a:latin typeface="+mn-lt"/>
                <a:ea typeface="+mn-ea"/>
                <a:cs typeface="+mn-cs"/>
              </a:rPr>
              <a:t> are </a:t>
            </a:r>
            <a:r>
              <a:rPr lang="es-ES" sz="1200" b="0" i="0" u="none" strike="noStrike" kern="1200" dirty="0" err="1">
                <a:solidFill>
                  <a:schemeClr val="tx1"/>
                </a:solidFill>
                <a:effectLst/>
                <a:latin typeface="+mn-lt"/>
                <a:ea typeface="+mn-ea"/>
                <a:cs typeface="+mn-cs"/>
              </a:rPr>
              <a:t>placing</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growing</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pressure</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on</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agricultural</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production</a:t>
            </a:r>
            <a:r>
              <a:rPr lang="es-ES" sz="1200" b="0" i="0" u="none" strike="noStrike" kern="1200" dirty="0">
                <a:solidFill>
                  <a:schemeClr val="tx1"/>
                </a:solidFill>
                <a:effectLst/>
                <a:latin typeface="+mn-lt"/>
                <a:ea typeface="+mn-ea"/>
                <a:cs typeface="+mn-cs"/>
              </a:rPr>
              <a:t>.</a:t>
            </a:r>
            <a:endParaRPr lang="es-ES" sz="1200" b="0" i="0" kern="1200" dirty="0">
              <a:solidFill>
                <a:schemeClr val="tx1"/>
              </a:solidFill>
              <a:effectLst/>
              <a:latin typeface="+mn-lt"/>
              <a:ea typeface="+mn-ea"/>
              <a:cs typeface="+mn-cs"/>
            </a:endParaRPr>
          </a:p>
          <a:p>
            <a:r>
              <a:rPr lang="es-ES" sz="1200" b="0" i="0" kern="1200" dirty="0">
                <a:solidFill>
                  <a:schemeClr val="tx1"/>
                </a:solidFill>
                <a:effectLst/>
                <a:latin typeface="+mn-lt"/>
                <a:ea typeface="+mn-ea"/>
                <a:cs typeface="+mn-cs"/>
              </a:rPr>
              <a:t/>
            </a:r>
            <a:br>
              <a:rPr lang="es-ES" sz="1200" b="0" i="0" kern="1200" dirty="0">
                <a:solidFill>
                  <a:schemeClr val="tx1"/>
                </a:solidFill>
                <a:effectLst/>
                <a:latin typeface="+mn-lt"/>
                <a:ea typeface="+mn-ea"/>
                <a:cs typeface="+mn-cs"/>
              </a:rPr>
            </a:br>
            <a:endParaRPr lang="es-ES" sz="1200" b="0" i="0" kern="1200" dirty="0">
              <a:solidFill>
                <a:schemeClr val="tx1"/>
              </a:solidFill>
              <a:effectLst/>
              <a:latin typeface="+mn-lt"/>
              <a:ea typeface="+mn-ea"/>
              <a:cs typeface="+mn-cs"/>
            </a:endParaRPr>
          </a:p>
          <a:p>
            <a:pPr rtl="0"/>
            <a:r>
              <a:rPr lang="es-ES" sz="1200" b="0" i="0" u="none" strike="noStrike" kern="1200" dirty="0">
                <a:solidFill>
                  <a:schemeClr val="tx1"/>
                </a:solidFill>
                <a:effectLst/>
                <a:latin typeface="+mn-lt"/>
                <a:ea typeface="+mn-ea"/>
                <a:cs typeface="+mn-cs"/>
              </a:rPr>
              <a:t>The </a:t>
            </a:r>
            <a:r>
              <a:rPr lang="es-ES" sz="1200" b="0" i="0" u="none" strike="noStrike" kern="1200" dirty="0" err="1">
                <a:solidFill>
                  <a:schemeClr val="tx1"/>
                </a:solidFill>
                <a:effectLst/>
                <a:latin typeface="+mn-lt"/>
                <a:ea typeface="+mn-ea"/>
                <a:cs typeface="+mn-cs"/>
              </a:rPr>
              <a:t>important</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lesson</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is</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that</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these</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risks</a:t>
            </a:r>
            <a:r>
              <a:rPr lang="es-ES" sz="1200" b="0" i="0" u="none" strike="noStrike" kern="1200" dirty="0">
                <a:solidFill>
                  <a:schemeClr val="tx1"/>
                </a:solidFill>
                <a:effectLst/>
                <a:latin typeface="+mn-lt"/>
                <a:ea typeface="+mn-ea"/>
                <a:cs typeface="+mn-cs"/>
              </a:rPr>
              <a:t> do </a:t>
            </a:r>
            <a:r>
              <a:rPr lang="es-ES" sz="1200" b="0" i="0" u="none" strike="noStrike" kern="1200" dirty="0" err="1">
                <a:solidFill>
                  <a:schemeClr val="tx1"/>
                </a:solidFill>
                <a:effectLst/>
                <a:latin typeface="+mn-lt"/>
                <a:ea typeface="+mn-ea"/>
                <a:cs typeface="+mn-cs"/>
              </a:rPr>
              <a:t>not</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occur</a:t>
            </a:r>
            <a:r>
              <a:rPr lang="es-ES" sz="1200" b="0" i="0" u="none" strike="noStrike" kern="1200" dirty="0">
                <a:solidFill>
                  <a:schemeClr val="tx1"/>
                </a:solidFill>
                <a:effectLst/>
                <a:latin typeface="+mn-lt"/>
                <a:ea typeface="+mn-ea"/>
                <a:cs typeface="+mn-cs"/>
              </a:rPr>
              <a:t> in </a:t>
            </a:r>
            <a:r>
              <a:rPr lang="es-ES" sz="1200" b="0" i="0" u="none" strike="noStrike" kern="1200" dirty="0" err="1">
                <a:solidFill>
                  <a:schemeClr val="tx1"/>
                </a:solidFill>
                <a:effectLst/>
                <a:latin typeface="+mn-lt"/>
                <a:ea typeface="+mn-ea"/>
                <a:cs typeface="+mn-cs"/>
              </a:rPr>
              <a:t>isolation</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Climate</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geopolitical</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economic</a:t>
            </a:r>
            <a:r>
              <a:rPr lang="es-ES" sz="1200" b="0" i="0" u="none" strike="noStrike" kern="1200" dirty="0">
                <a:solidFill>
                  <a:schemeClr val="tx1"/>
                </a:solidFill>
                <a:effectLst/>
                <a:latin typeface="+mn-lt"/>
                <a:ea typeface="+mn-ea"/>
                <a:cs typeface="+mn-cs"/>
              </a:rPr>
              <a:t> and </a:t>
            </a:r>
            <a:r>
              <a:rPr lang="es-ES" sz="1200" b="0" i="0" u="none" strike="noStrike" kern="1200" dirty="0" err="1">
                <a:solidFill>
                  <a:schemeClr val="tx1"/>
                </a:solidFill>
                <a:effectLst/>
                <a:latin typeface="+mn-lt"/>
                <a:ea typeface="+mn-ea"/>
                <a:cs typeface="+mn-cs"/>
              </a:rPr>
              <a:t>supply-chain</a:t>
            </a:r>
            <a:r>
              <a:rPr lang="es-ES" sz="1200" b="0" i="0" u="none" strike="noStrike" kern="1200" dirty="0">
                <a:solidFill>
                  <a:schemeClr val="tx1"/>
                </a:solidFill>
                <a:effectLst/>
                <a:latin typeface="+mn-lt"/>
                <a:ea typeface="+mn-ea"/>
                <a:cs typeface="+mn-cs"/>
              </a:rPr>
              <a:t> shocks </a:t>
            </a:r>
            <a:r>
              <a:rPr lang="es-ES" sz="1200" b="0" i="0" u="none" strike="noStrike" kern="1200" dirty="0" err="1">
                <a:solidFill>
                  <a:schemeClr val="tx1"/>
                </a:solidFill>
                <a:effectLst/>
                <a:latin typeface="+mn-lt"/>
                <a:ea typeface="+mn-ea"/>
                <a:cs typeface="+mn-cs"/>
              </a:rPr>
              <a:t>increasingly</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interact</a:t>
            </a:r>
            <a:r>
              <a:rPr lang="es-ES" sz="1200" b="0" i="0" u="none" strike="noStrike" kern="1200" dirty="0">
                <a:solidFill>
                  <a:schemeClr val="tx1"/>
                </a:solidFill>
                <a:effectLst/>
                <a:latin typeface="+mn-lt"/>
                <a:ea typeface="+mn-ea"/>
                <a:cs typeface="+mn-cs"/>
              </a:rPr>
              <a:t> and </a:t>
            </a:r>
            <a:r>
              <a:rPr lang="es-ES" sz="1200" b="0" i="0" u="none" strike="noStrike" kern="1200" dirty="0" err="1">
                <a:solidFill>
                  <a:schemeClr val="tx1"/>
                </a:solidFill>
                <a:effectLst/>
                <a:latin typeface="+mn-lt"/>
                <a:ea typeface="+mn-ea"/>
                <a:cs typeface="+mn-cs"/>
              </a:rPr>
              <a:t>reinforce</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each</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other</a:t>
            </a:r>
            <a:r>
              <a:rPr lang="es-ES" sz="1200" b="0" i="0" u="none" strike="noStrike" kern="1200" dirty="0">
                <a:solidFill>
                  <a:schemeClr val="tx1"/>
                </a:solidFill>
                <a:effectLst/>
                <a:latin typeface="+mn-lt"/>
                <a:ea typeface="+mn-ea"/>
                <a:cs typeface="+mn-cs"/>
              </a:rPr>
              <a:t>.</a:t>
            </a:r>
            <a:endParaRPr lang="es-ES" sz="1200" b="0" i="0" kern="1200" dirty="0">
              <a:solidFill>
                <a:schemeClr val="tx1"/>
              </a:solidFill>
              <a:effectLst/>
              <a:latin typeface="+mn-lt"/>
              <a:ea typeface="+mn-ea"/>
              <a:cs typeface="+mn-cs"/>
            </a:endParaRPr>
          </a:p>
          <a:p>
            <a:r>
              <a:rPr lang="es-ES" sz="1200" b="0" i="0" kern="1200" dirty="0">
                <a:solidFill>
                  <a:schemeClr val="tx1"/>
                </a:solidFill>
                <a:effectLst/>
                <a:latin typeface="+mn-lt"/>
                <a:ea typeface="+mn-ea"/>
                <a:cs typeface="+mn-cs"/>
              </a:rPr>
              <a:t/>
            </a:r>
            <a:br>
              <a:rPr lang="es-ES" sz="1200" b="0" i="0" kern="1200" dirty="0">
                <a:solidFill>
                  <a:schemeClr val="tx1"/>
                </a:solidFill>
                <a:effectLst/>
                <a:latin typeface="+mn-lt"/>
                <a:ea typeface="+mn-ea"/>
                <a:cs typeface="+mn-cs"/>
              </a:rPr>
            </a:br>
            <a:endParaRPr lang="es-ES" sz="1200" b="0" i="0" kern="1200" dirty="0">
              <a:solidFill>
                <a:schemeClr val="tx1"/>
              </a:solidFill>
              <a:effectLst/>
              <a:latin typeface="+mn-lt"/>
              <a:ea typeface="+mn-ea"/>
              <a:cs typeface="+mn-cs"/>
            </a:endParaRPr>
          </a:p>
          <a:p>
            <a:pPr rtl="0"/>
            <a:r>
              <a:rPr lang="es-ES" sz="1200" b="0" i="0" u="none" strike="noStrike" kern="1200" dirty="0">
                <a:solidFill>
                  <a:schemeClr val="tx1"/>
                </a:solidFill>
                <a:effectLst/>
                <a:latin typeface="+mn-lt"/>
                <a:ea typeface="+mn-ea"/>
                <a:cs typeface="+mn-cs"/>
              </a:rPr>
              <a:t>A </a:t>
            </a:r>
            <a:r>
              <a:rPr lang="es-ES" sz="1200" b="0" i="0" u="none" strike="noStrike" kern="1200" dirty="0" err="1">
                <a:solidFill>
                  <a:schemeClr val="tx1"/>
                </a:solidFill>
                <a:effectLst/>
                <a:latin typeface="+mn-lt"/>
                <a:ea typeface="+mn-ea"/>
                <a:cs typeface="+mn-cs"/>
              </a:rPr>
              <a:t>disruption</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that</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begins</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locally</a:t>
            </a:r>
            <a:r>
              <a:rPr lang="es-ES" sz="1200" b="0" i="0" u="none" strike="noStrike" kern="1200" dirty="0">
                <a:solidFill>
                  <a:schemeClr val="tx1"/>
                </a:solidFill>
                <a:effectLst/>
                <a:latin typeface="+mn-lt"/>
                <a:ea typeface="+mn-ea"/>
                <a:cs typeface="+mn-cs"/>
              </a:rPr>
              <a:t> can </a:t>
            </a:r>
            <a:r>
              <a:rPr lang="es-ES" sz="1200" b="0" i="0" u="none" strike="noStrike" kern="1200" dirty="0" err="1">
                <a:solidFill>
                  <a:schemeClr val="tx1"/>
                </a:solidFill>
                <a:effectLst/>
                <a:latin typeface="+mn-lt"/>
                <a:ea typeface="+mn-ea"/>
                <a:cs typeface="+mn-cs"/>
              </a:rPr>
              <a:t>therefore</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have</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consequences</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far</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beyond</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the</a:t>
            </a:r>
            <a:r>
              <a:rPr lang="es-ES" sz="1200" b="0" i="0" u="none" strike="noStrike" kern="1200" dirty="0">
                <a:solidFill>
                  <a:schemeClr val="tx1"/>
                </a:solidFill>
                <a:effectLst/>
                <a:latin typeface="+mn-lt"/>
                <a:ea typeface="+mn-ea"/>
                <a:cs typeface="+mn-cs"/>
              </a:rPr>
              <a:t> sector </a:t>
            </a:r>
            <a:r>
              <a:rPr lang="es-ES" sz="1200" b="0" i="0" u="none" strike="noStrike" kern="1200" dirty="0" err="1">
                <a:solidFill>
                  <a:schemeClr val="tx1"/>
                </a:solidFill>
                <a:effectLst/>
                <a:latin typeface="+mn-lt"/>
                <a:ea typeface="+mn-ea"/>
                <a:cs typeface="+mn-cs"/>
              </a:rPr>
              <a:t>or</a:t>
            </a:r>
            <a:r>
              <a:rPr lang="es-ES" sz="1200" b="0" i="0" u="none" strike="noStrike" kern="1200" dirty="0">
                <a:solidFill>
                  <a:schemeClr val="tx1"/>
                </a:solidFill>
                <a:effectLst/>
                <a:latin typeface="+mn-lt"/>
                <a:ea typeface="+mn-ea"/>
                <a:cs typeface="+mn-cs"/>
              </a:rPr>
              <a:t> country </a:t>
            </a:r>
            <a:r>
              <a:rPr lang="es-ES" sz="1200" b="0" i="0" u="none" strike="noStrike" kern="1200" dirty="0" err="1">
                <a:solidFill>
                  <a:schemeClr val="tx1"/>
                </a:solidFill>
                <a:effectLst/>
                <a:latin typeface="+mn-lt"/>
                <a:ea typeface="+mn-ea"/>
                <a:cs typeface="+mn-cs"/>
              </a:rPr>
              <a:t>where</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it</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originated</a:t>
            </a:r>
            <a:r>
              <a:rPr lang="es-ES" sz="1200" b="0" i="0" u="none" strike="noStrike" kern="1200" dirty="0">
                <a:solidFill>
                  <a:schemeClr val="tx1"/>
                </a:solidFill>
                <a:effectLst/>
                <a:latin typeface="+mn-lt"/>
                <a:ea typeface="+mn-ea"/>
                <a:cs typeface="+mn-cs"/>
              </a:rPr>
              <a:t>.</a:t>
            </a:r>
            <a:endParaRPr lang="es-ES" sz="1200" b="0" i="0" kern="1200" dirty="0">
              <a:solidFill>
                <a:schemeClr val="tx1"/>
              </a:solidFill>
              <a:effectLst/>
              <a:latin typeface="+mn-lt"/>
              <a:ea typeface="+mn-ea"/>
              <a:cs typeface="+mn-cs"/>
            </a:endParaRPr>
          </a:p>
          <a:p>
            <a:r>
              <a:rPr lang="es-ES" sz="1200" b="0" i="0" kern="1200" dirty="0">
                <a:solidFill>
                  <a:schemeClr val="tx1"/>
                </a:solidFill>
                <a:effectLst/>
                <a:latin typeface="+mn-lt"/>
                <a:ea typeface="+mn-ea"/>
                <a:cs typeface="+mn-cs"/>
              </a:rPr>
              <a:t/>
            </a:r>
            <a:br>
              <a:rPr lang="es-ES" sz="1200" b="0" i="0" kern="1200" dirty="0">
                <a:solidFill>
                  <a:schemeClr val="tx1"/>
                </a:solidFill>
                <a:effectLst/>
                <a:latin typeface="+mn-lt"/>
                <a:ea typeface="+mn-ea"/>
                <a:cs typeface="+mn-cs"/>
              </a:rPr>
            </a:br>
            <a:endParaRPr lang="es-ES" sz="1200" b="0" i="0" kern="1200" dirty="0">
              <a:solidFill>
                <a:schemeClr val="tx1"/>
              </a:solidFill>
              <a:effectLst/>
              <a:latin typeface="+mn-lt"/>
              <a:ea typeface="+mn-ea"/>
              <a:cs typeface="+mn-cs"/>
            </a:endParaRPr>
          </a:p>
          <a:p>
            <a:pPr rtl="0"/>
            <a:r>
              <a:rPr lang="es-ES" sz="1200" b="1" i="0" u="none" strike="noStrike" kern="1200" dirty="0" err="1">
                <a:solidFill>
                  <a:schemeClr val="tx1"/>
                </a:solidFill>
                <a:effectLst/>
                <a:latin typeface="+mn-lt"/>
                <a:ea typeface="+mn-ea"/>
                <a:cs typeface="+mn-cs"/>
              </a:rPr>
              <a:t>Transition</a:t>
            </a:r>
            <a:r>
              <a:rPr lang="es-ES" sz="1200" b="1" i="0" u="none" strike="noStrike" kern="1200" dirty="0">
                <a:solidFill>
                  <a:schemeClr val="tx1"/>
                </a:solidFill>
                <a:effectLst/>
                <a:latin typeface="+mn-lt"/>
                <a:ea typeface="+mn-ea"/>
                <a:cs typeface="+mn-cs"/>
              </a:rPr>
              <a:t> </a:t>
            </a:r>
            <a:r>
              <a:rPr lang="es-ES" sz="1200" b="1" i="0" u="none" strike="noStrike" kern="1200" dirty="0" err="1">
                <a:solidFill>
                  <a:schemeClr val="tx1"/>
                </a:solidFill>
                <a:effectLst/>
                <a:latin typeface="+mn-lt"/>
                <a:ea typeface="+mn-ea"/>
                <a:cs typeface="+mn-cs"/>
              </a:rPr>
              <a:t>to</a:t>
            </a:r>
            <a:r>
              <a:rPr lang="es-ES" sz="1200" b="1" i="0" u="none" strike="noStrike" kern="1200" dirty="0">
                <a:solidFill>
                  <a:schemeClr val="tx1"/>
                </a:solidFill>
                <a:effectLst/>
                <a:latin typeface="+mn-lt"/>
                <a:ea typeface="+mn-ea"/>
                <a:cs typeface="+mn-cs"/>
              </a:rPr>
              <a:t> </a:t>
            </a:r>
            <a:r>
              <a:rPr lang="es-ES" sz="1200" b="1" i="0" u="none" strike="noStrike" kern="1200" dirty="0" err="1">
                <a:solidFill>
                  <a:schemeClr val="tx1"/>
                </a:solidFill>
                <a:effectLst/>
                <a:latin typeface="+mn-lt"/>
                <a:ea typeface="+mn-ea"/>
                <a:cs typeface="+mn-cs"/>
              </a:rPr>
              <a:t>slide</a:t>
            </a:r>
            <a:r>
              <a:rPr lang="es-ES" sz="1200" b="1" i="0" u="none" strike="noStrike" kern="1200" dirty="0">
                <a:solidFill>
                  <a:schemeClr val="tx1"/>
                </a:solidFill>
                <a:effectLst/>
                <a:latin typeface="+mn-lt"/>
                <a:ea typeface="+mn-ea"/>
                <a:cs typeface="+mn-cs"/>
              </a:rPr>
              <a:t> 4 (new)</a:t>
            </a:r>
            <a:endParaRPr lang="es-ES" sz="1200" b="0" i="0" kern="1200" dirty="0">
              <a:solidFill>
                <a:schemeClr val="tx1"/>
              </a:solidFill>
              <a:effectLst/>
              <a:latin typeface="+mn-lt"/>
              <a:ea typeface="+mn-ea"/>
              <a:cs typeface="+mn-cs"/>
            </a:endParaRPr>
          </a:p>
          <a:p>
            <a:r>
              <a:rPr lang="es-ES" sz="1200" b="0" i="0" kern="1200" dirty="0">
                <a:solidFill>
                  <a:schemeClr val="tx1"/>
                </a:solidFill>
                <a:effectLst/>
                <a:latin typeface="+mn-lt"/>
                <a:ea typeface="+mn-ea"/>
                <a:cs typeface="+mn-cs"/>
              </a:rPr>
              <a:t/>
            </a:r>
            <a:br>
              <a:rPr lang="es-ES" sz="1200" b="0" i="0" kern="1200" dirty="0">
                <a:solidFill>
                  <a:schemeClr val="tx1"/>
                </a:solidFill>
                <a:effectLst/>
                <a:latin typeface="+mn-lt"/>
                <a:ea typeface="+mn-ea"/>
                <a:cs typeface="+mn-cs"/>
              </a:rPr>
            </a:br>
            <a:endParaRPr lang="es-ES" sz="1200" b="0" i="0" kern="1200" dirty="0">
              <a:solidFill>
                <a:schemeClr val="tx1"/>
              </a:solidFill>
              <a:effectLst/>
              <a:latin typeface="+mn-lt"/>
              <a:ea typeface="+mn-ea"/>
              <a:cs typeface="+mn-cs"/>
            </a:endParaRPr>
          </a:p>
          <a:p>
            <a:pPr rtl="0"/>
            <a:r>
              <a:rPr lang="es-ES" sz="1200" b="0" i="0" u="none" strike="noStrike" kern="1200" dirty="0">
                <a:solidFill>
                  <a:schemeClr val="tx1"/>
                </a:solidFill>
                <a:effectLst/>
                <a:latin typeface="+mn-lt"/>
                <a:ea typeface="+mn-ea"/>
                <a:cs typeface="+mn-cs"/>
              </a:rPr>
              <a:t>The </a:t>
            </a:r>
            <a:r>
              <a:rPr lang="es-ES" sz="1200" b="0" i="0" u="none" strike="noStrike" kern="1200" dirty="0" err="1">
                <a:solidFill>
                  <a:schemeClr val="tx1"/>
                </a:solidFill>
                <a:effectLst/>
                <a:latin typeface="+mn-lt"/>
                <a:ea typeface="+mn-ea"/>
                <a:cs typeface="+mn-cs"/>
              </a:rPr>
              <a:t>question</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is</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therefore</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not</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whether</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another</a:t>
            </a:r>
            <a:r>
              <a:rPr lang="es-ES" sz="1200" b="0" i="0" u="none" strike="noStrike" kern="1200" dirty="0">
                <a:solidFill>
                  <a:schemeClr val="tx1"/>
                </a:solidFill>
                <a:effectLst/>
                <a:latin typeface="+mn-lt"/>
                <a:ea typeface="+mn-ea"/>
                <a:cs typeface="+mn-cs"/>
              </a:rPr>
              <a:t> shock </a:t>
            </a:r>
            <a:r>
              <a:rPr lang="es-ES" sz="1200" b="0" i="0" u="none" strike="noStrike" kern="1200" dirty="0" err="1">
                <a:solidFill>
                  <a:schemeClr val="tx1"/>
                </a:solidFill>
                <a:effectLst/>
                <a:latin typeface="+mn-lt"/>
                <a:ea typeface="+mn-ea"/>
                <a:cs typeface="+mn-cs"/>
              </a:rPr>
              <a:t>will</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occur</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but</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whether</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our</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agrifood</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systems</a:t>
            </a:r>
            <a:r>
              <a:rPr lang="es-ES" sz="1200" b="0" i="0" u="none" strike="noStrike" kern="1200" dirty="0">
                <a:solidFill>
                  <a:schemeClr val="tx1"/>
                </a:solidFill>
                <a:effectLst/>
                <a:latin typeface="+mn-lt"/>
                <a:ea typeface="+mn-ea"/>
                <a:cs typeface="+mn-cs"/>
              </a:rPr>
              <a:t> can continue </a:t>
            </a:r>
            <a:r>
              <a:rPr lang="es-ES" sz="1200" b="0" i="0" u="none" strike="noStrike" kern="1200" dirty="0" err="1">
                <a:solidFill>
                  <a:schemeClr val="tx1"/>
                </a:solidFill>
                <a:effectLst/>
                <a:latin typeface="+mn-lt"/>
                <a:ea typeface="+mn-ea"/>
                <a:cs typeface="+mn-cs"/>
              </a:rPr>
              <a:t>to</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function</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when</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it</a:t>
            </a:r>
            <a:r>
              <a:rPr lang="es-ES" sz="1200" b="0" i="0" u="none" strike="noStrike" kern="1200" dirty="0">
                <a:solidFill>
                  <a:schemeClr val="tx1"/>
                </a:solidFill>
                <a:effectLst/>
                <a:latin typeface="+mn-lt"/>
                <a:ea typeface="+mn-ea"/>
                <a:cs typeface="+mn-cs"/>
              </a:rPr>
              <a:t> </a:t>
            </a:r>
            <a:r>
              <a:rPr lang="es-ES" sz="1200" b="0" i="0" u="none" strike="noStrike" kern="1200" dirty="0" err="1">
                <a:solidFill>
                  <a:schemeClr val="tx1"/>
                </a:solidFill>
                <a:effectLst/>
                <a:latin typeface="+mn-lt"/>
                <a:ea typeface="+mn-ea"/>
                <a:cs typeface="+mn-cs"/>
              </a:rPr>
              <a:t>does</a:t>
            </a:r>
            <a:r>
              <a:rPr lang="es-ES" sz="1200" b="0" i="0" u="none" strike="noStrike" kern="1200" dirty="0">
                <a:solidFill>
                  <a:schemeClr val="tx1"/>
                </a:solidFill>
                <a:effectLst/>
                <a:latin typeface="+mn-lt"/>
                <a:ea typeface="+mn-ea"/>
                <a:cs typeface="+mn-cs"/>
              </a:rPr>
              <a:t>.</a:t>
            </a:r>
            <a:endParaRPr lang="es-ES" sz="1200" b="0" i="0" kern="1200" dirty="0">
              <a:solidFill>
                <a:schemeClr val="tx1"/>
              </a:solidFill>
              <a:effectLst/>
              <a:latin typeface="+mn-lt"/>
              <a:ea typeface="+mn-ea"/>
              <a:cs typeface="+mn-cs"/>
            </a:endParaRPr>
          </a:p>
          <a:p>
            <a:r>
              <a:rPr lang="es-ES" dirty="0"/>
              <a:t/>
            </a:r>
            <a:br>
              <a:rPr lang="es-ES" dirty="0"/>
            </a:br>
            <a:r>
              <a:rPr lang="es-ES" dirty="0"/>
              <a:t/>
            </a:r>
            <a:br>
              <a:rPr lang="es-ES" dirty="0"/>
            </a:br>
            <a:endParaRPr lang="es-ES" dirty="0"/>
          </a:p>
        </p:txBody>
      </p:sp>
    </p:spTree>
    <p:extLst>
      <p:ext uri="{BB962C8B-B14F-4D97-AF65-F5344CB8AC3E}">
        <p14:creationId xmlns:p14="http://schemas.microsoft.com/office/powerpoint/2010/main" val="2908840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Marcador de notas 2"/>
          <p:cNvSpPr>
            <a:spLocks noGrp="1"/>
          </p:cNvSpPr>
          <p:nvPr>
            <p:ph type="body" idx="1"/>
          </p:nvPr>
        </p:nvSpPr>
        <p:spPr>
          <a:xfrm>
            <a:off x="685800" y="4400550"/>
            <a:ext cx="5486400" cy="3600450"/>
          </a:xfrm>
          <a:prstGeom prst="rect">
            <a:avLst/>
          </a:prstGeom>
        </p:spPr>
        <p:txBody>
          <a:bodyPr/>
          <a:lstStyle/>
          <a:p>
            <a:r>
              <a:rPr lang="en-US" dirty="0"/>
              <a:t>And this is what resilience means in practice: keeping the entire agrifood chain functioning under stress. Resource efficiency and sufficient domestic agricultural and fisheries production is essential, but production alone does not guarantee food security.</a:t>
            </a:r>
          </a:p>
          <a:p>
            <a:endParaRPr lang="en-US" dirty="0"/>
          </a:p>
          <a:p>
            <a:r>
              <a:rPr lang="en-US" dirty="0"/>
              <a:t>We need to look at the entire chain: water and soils, inputs, production, processing, storage, transport and logistics, functioning markets and, ultimately, access by consumers.</a:t>
            </a:r>
          </a:p>
          <a:p>
            <a:endParaRPr lang="en-US" dirty="0"/>
          </a:p>
          <a:p>
            <a:r>
              <a:rPr lang="en-US" dirty="0"/>
              <a:t>If one critical link fails, the consequences can affect the functioning of the entire system. This is why preparedness requires risk monitoring and contingency planning, diversification of production and supply sources, and sufficient processing, storage and logistical capacity.</a:t>
            </a:r>
          </a:p>
          <a:p>
            <a:endParaRPr lang="en-US" dirty="0"/>
          </a:p>
          <a:p>
            <a:r>
              <a:rPr lang="en-US" dirty="0"/>
              <a:t>Strategic reserves can provide an important buffer during severe disruptions, but they are one component of preparedness — not the resilience strategy itself. Their effectiveness ultimately depends on functioning markets, storage, transport and distribution.</a:t>
            </a:r>
          </a:p>
          <a:p>
            <a:endParaRPr lang="en-US" dirty="0"/>
          </a:p>
          <a:p>
            <a:r>
              <a:rPr lang="en-US" dirty="0"/>
              <a:t>And we should not overlook farmers, fishers, small and medium-sized enterprises and local processors. Their integration into resilient value chains can diversify production and supply, strengthen local processing capacity and reduce single points of failure.</a:t>
            </a:r>
          </a:p>
          <a:p>
            <a:endParaRPr lang="en-US" dirty="0"/>
          </a:p>
          <a:p>
            <a:r>
              <a:rPr lang="en-US" dirty="0"/>
              <a:t>So the objective is clear: identify vulnerabilities across the entire chain before a crisis occurs and build the capacity to keep its critical functions operating when shocks come.</a:t>
            </a:r>
          </a:p>
          <a:p>
            <a:endParaRPr lang="en-US" dirty="0">
              <a:highlight>
                <a:srgbClr val="F5F5F5"/>
              </a:highlight>
              <a:ea typeface="Calibri"/>
              <a:cs typeface="Calibri"/>
            </a:endParaRPr>
          </a:p>
          <a:p>
            <a:r>
              <a:rPr lang="en-US" b="1" dirty="0">
                <a:highlight>
                  <a:srgbClr val="F5F5F5"/>
                </a:highlight>
                <a:ea typeface="Calibri"/>
                <a:cs typeface="Calibri"/>
              </a:rPr>
              <a:t>Transition to the next slide: </a:t>
            </a:r>
          </a:p>
          <a:p>
            <a:endParaRPr lang="en-US" dirty="0">
              <a:highlight>
                <a:srgbClr val="F5F5F5"/>
              </a:highlight>
              <a:ea typeface="Calibri"/>
              <a:cs typeface="Calibri"/>
            </a:endParaRPr>
          </a:p>
          <a:p>
            <a:r>
              <a:rPr lang="en-US" dirty="0">
                <a:highlight>
                  <a:srgbClr val="F5F5F5"/>
                </a:highlight>
                <a:ea typeface="Calibri"/>
                <a:cs typeface="Calibri"/>
              </a:rPr>
              <a:t>But many of these critical functions and vulnerabilities do not stop at national borders. National food-security resilience therefore also depends on regional cooperation.</a:t>
            </a:r>
          </a:p>
          <a:p>
            <a:endParaRPr lang="es-ES" dirty="0"/>
          </a:p>
        </p:txBody>
      </p:sp>
    </p:spTree>
    <p:extLst>
      <p:ext uri="{BB962C8B-B14F-4D97-AF65-F5344CB8AC3E}">
        <p14:creationId xmlns:p14="http://schemas.microsoft.com/office/powerpoint/2010/main" val="2199381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B8639-9036-0BD9-1E76-9B0352BEA0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C2871DD-0547-2186-B04D-F9BA9EC3B48A}"/>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Marcador de notas 2">
            <a:extLst>
              <a:ext uri="{FF2B5EF4-FFF2-40B4-BE49-F238E27FC236}">
                <a16:creationId xmlns:a16="http://schemas.microsoft.com/office/drawing/2014/main" id="{55356271-D7C5-9E4C-4137-BF9385A38CC7}"/>
              </a:ext>
            </a:extLst>
          </p:cNvPr>
          <p:cNvSpPr>
            <a:spLocks noGrp="1"/>
          </p:cNvSpPr>
          <p:nvPr>
            <p:ph type="body" idx="1"/>
          </p:nvPr>
        </p:nvSpPr>
        <p:spPr>
          <a:xfrm>
            <a:off x="685800" y="4400550"/>
            <a:ext cx="5486400" cy="3600450"/>
          </a:xfrm>
          <a:prstGeom prst="rect">
            <a:avLst/>
          </a:prstGeom>
        </p:spPr>
        <p:txBody>
          <a:bodyPr/>
          <a:lstStyle/>
          <a:p>
            <a:r>
              <a:rPr lang="en-US" dirty="0"/>
              <a:t>But even the strongest national food system cannot manage all risks alone. </a:t>
            </a:r>
          </a:p>
          <a:p>
            <a:endParaRPr lang="en-US" dirty="0"/>
          </a:p>
          <a:p>
            <a:r>
              <a:rPr lang="en-US" dirty="0"/>
              <a:t>Many of the critical dependencies we have just discussed are inherently transboundary.</a:t>
            </a:r>
          </a:p>
          <a:p>
            <a:endParaRPr lang="en-US" dirty="0"/>
          </a:p>
          <a:p>
            <a:r>
              <a:rPr lang="en-US" dirty="0"/>
              <a:t>Food and agricultural inputs move through international trade corridors. Water resources and marine ecosystems are shared. Animal diseases, zoonotic threats, plant pests and food-safety risks cross borders. And disruptions in one country or along one major trade route can rapidly affect markets and food supplies elsewhere.</a:t>
            </a:r>
          </a:p>
          <a:p>
            <a:endParaRPr lang="en-US" dirty="0"/>
          </a:p>
          <a:p>
            <a:r>
              <a:rPr lang="en-US" dirty="0"/>
              <a:t>This is particularly important in the Mediterranean, where countries are closely connected through trade, shared natural resources, marine ecosystems and common biosecurity risks.</a:t>
            </a:r>
          </a:p>
          <a:p>
            <a:endParaRPr lang="en-US" dirty="0"/>
          </a:p>
          <a:p>
            <a:r>
              <a:rPr lang="en-US" dirty="0"/>
              <a:t>Regional cooperation must therefore complement national preparedness. This means maintaining reliable and diversified trade and supply routes; strengthening cooperation on One Health, animal and plant health and food safety; sharing information and early warning; and managing shared water and marine resources sustainably.</a:t>
            </a:r>
          </a:p>
          <a:p>
            <a:endParaRPr lang="en-US" dirty="0"/>
          </a:p>
          <a:p>
            <a:r>
              <a:rPr lang="en-US" dirty="0"/>
              <a:t>Regional cooperation is not an alternative to national resilience — it is one of its foundations.</a:t>
            </a:r>
          </a:p>
          <a:p>
            <a:endParaRPr lang="en-US" dirty="0">
              <a:ea typeface="Calibri"/>
              <a:cs typeface="Calibri"/>
            </a:endParaRPr>
          </a:p>
          <a:p>
            <a:r>
              <a:rPr lang="en-US" b="1" dirty="0">
                <a:ea typeface="Calibri"/>
                <a:cs typeface="Calibri"/>
              </a:rPr>
              <a:t>Transition to investment: </a:t>
            </a:r>
          </a:p>
          <a:p>
            <a:endParaRPr lang="en-US" dirty="0">
              <a:ea typeface="Calibri"/>
              <a:cs typeface="Calibri"/>
            </a:endParaRPr>
          </a:p>
          <a:p>
            <a:r>
              <a:rPr lang="en-US" dirty="0">
                <a:ea typeface="Calibri"/>
                <a:cs typeface="Calibri"/>
              </a:rPr>
              <a:t>But cooperation and preparedness need to be backed by investment. The next question is therefore: which critical agrifood functions must continue operating during a crisis, and are we investing today to make them resilient?</a:t>
            </a:r>
          </a:p>
          <a:p>
            <a:endParaRPr lang="es-ES" dirty="0"/>
          </a:p>
        </p:txBody>
      </p:sp>
    </p:spTree>
    <p:extLst>
      <p:ext uri="{BB962C8B-B14F-4D97-AF65-F5344CB8AC3E}">
        <p14:creationId xmlns:p14="http://schemas.microsoft.com/office/powerpoint/2010/main" val="17372937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18DA07-FC55-528C-BDFA-2599B2C274C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69599B0E-D49E-9A6D-E2E5-9F209EF52265}"/>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Marcador de notas 2">
            <a:extLst>
              <a:ext uri="{FF2B5EF4-FFF2-40B4-BE49-F238E27FC236}">
                <a16:creationId xmlns:a16="http://schemas.microsoft.com/office/drawing/2014/main" id="{92AEE355-1689-3C33-62D8-6C10A6066CF1}"/>
              </a:ext>
            </a:extLst>
          </p:cNvPr>
          <p:cNvSpPr>
            <a:spLocks noGrp="1"/>
          </p:cNvSpPr>
          <p:nvPr>
            <p:ph type="body" idx="1"/>
          </p:nvPr>
        </p:nvSpPr>
        <p:spPr>
          <a:xfrm>
            <a:off x="685800" y="4400550"/>
            <a:ext cx="5486400" cy="3600450"/>
          </a:xfrm>
          <a:prstGeom prst="rect">
            <a:avLst/>
          </a:prstGeom>
        </p:spPr>
        <p:txBody>
          <a:bodyPr/>
          <a:lstStyle/>
          <a:p>
            <a:r>
              <a:rPr lang="en-US" dirty="0"/>
              <a:t>Resilience requires investment before a crisis occurs. The starting point is to identify which critical agrifood functions must continue operating under stress — and where the vulnerabilities and single points of failure lie.</a:t>
            </a:r>
          </a:p>
          <a:p>
            <a:endParaRPr lang="en-US" dirty="0"/>
          </a:p>
          <a:p>
            <a:r>
              <a:rPr lang="en-US" dirty="0"/>
              <a:t>This goes well beyond food storage. It includes water and irrigation systems, resilient production, processing and storage, cold chains, ports and logistics, reliable energy, laboratories, biosecurity and early-warning systems.</a:t>
            </a:r>
          </a:p>
          <a:p>
            <a:endParaRPr lang="en-US" dirty="0"/>
          </a:p>
          <a:p>
            <a:r>
              <a:rPr lang="en-US" dirty="0"/>
              <a:t>Importantly, these investments generate benefits in normal times as well as during emergencies. They strengthen productivity and economic stability while also increasing national preparedness and long-term resilience.</a:t>
            </a:r>
          </a:p>
          <a:p>
            <a:endParaRPr lang="en-US" dirty="0"/>
          </a:p>
          <a:p>
            <a:r>
              <a:rPr lang="en-US" dirty="0"/>
              <a:t>Financing therefore needs to come from multiple sources — national and EU investment, climate finance, multilateral development banks and blended finance.</a:t>
            </a:r>
          </a:p>
          <a:p>
            <a:endParaRPr lang="en-US" dirty="0"/>
          </a:p>
          <a:p>
            <a:r>
              <a:rPr lang="en-US" dirty="0"/>
              <a:t>How particular investments are classified under security or defense expenditure frameworks is for the competent authorities to determine. </a:t>
            </a:r>
          </a:p>
          <a:p>
            <a:endParaRPr lang="en-US" dirty="0"/>
          </a:p>
          <a:p>
            <a:r>
              <a:rPr lang="en-US" dirty="0"/>
              <a:t>FAO can help countries identify the critical agrifood functions, vulnerabilities and investments required to strengthen food-security resilience.</a:t>
            </a:r>
          </a:p>
          <a:p>
            <a:endParaRPr lang="en-US" dirty="0"/>
          </a:p>
          <a:p>
            <a:r>
              <a:rPr lang="en-US" b="1" dirty="0"/>
              <a:t>Transition to Parliamentary Action: </a:t>
            </a:r>
          </a:p>
          <a:p>
            <a:endParaRPr lang="en-US" b="1" dirty="0"/>
          </a:p>
          <a:p>
            <a:r>
              <a:rPr lang="en-US" b="0" dirty="0"/>
              <a:t>Identifying these priorities and mobilizing finance is only part of the equation. Turning them into sustained national preparedness requires political choices — and this is where parliaments have a particularly important role.</a:t>
            </a:r>
          </a:p>
          <a:p>
            <a:endParaRPr lang="es-ES" dirty="0"/>
          </a:p>
        </p:txBody>
      </p:sp>
    </p:spTree>
    <p:extLst>
      <p:ext uri="{BB962C8B-B14F-4D97-AF65-F5344CB8AC3E}">
        <p14:creationId xmlns:p14="http://schemas.microsoft.com/office/powerpoint/2010/main" val="1513320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Food security is not an isolated agricultural issue; it is a pillar of national resilience, sustainable development, statecraft, and economic stability. FAO stands ready to partner with MED9 countries and parliaments to build a secure, resilient, and sustainable future.</a:t>
            </a:r>
            <a:r>
              <a:rPr lang="en-US" dirty="0">
                <a:cs typeface="+mn-lt"/>
              </a:rPr>
              <a:t/>
            </a:r>
            <a:br>
              <a:rPr lang="en-US" dirty="0">
                <a:cs typeface="+mn-lt"/>
              </a:rPr>
            </a:br>
            <a:endParaRPr lang="en-US" dirty="0">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7.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2.jpg"/><Relationship Id="rId5" Type="http://schemas.openxmlformats.org/officeDocument/2006/relationships/image" Target="../media/image4.pn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2"/>
        <p:cNvGrpSpPr/>
        <p:nvPr/>
      </p:nvGrpSpPr>
      <p:grpSpPr>
        <a:xfrm>
          <a:off x="0" y="0"/>
          <a:ext cx="0" cy="0"/>
          <a:chOff x="0" y="0"/>
          <a:chExt cx="0" cy="0"/>
        </a:xfrm>
      </p:grpSpPr>
      <p:sp>
        <p:nvSpPr>
          <p:cNvPr id="11" name="Google Shape;93;p1">
            <a:extLst>
              <a:ext uri="{FF2B5EF4-FFF2-40B4-BE49-F238E27FC236}">
                <a16:creationId xmlns:a16="http://schemas.microsoft.com/office/drawing/2014/main" id="{8FFF08F7-2501-2143-A3C5-B1B8E9234E49}"/>
              </a:ext>
            </a:extLst>
          </p:cNvPr>
          <p:cNvSpPr txBox="1">
            <a:spLocks/>
          </p:cNvSpPr>
          <p:nvPr/>
        </p:nvSpPr>
        <p:spPr>
          <a:xfrm>
            <a:off x="1644329" y="2133471"/>
            <a:ext cx="14999341" cy="2384435"/>
          </a:xfrm>
          <a:prstGeom prst="rect">
            <a:avLst/>
          </a:prstGeom>
          <a:noFill/>
          <a:ln>
            <a:noFill/>
          </a:ln>
        </p:spPr>
        <p:txBody>
          <a:bodyPr spcFirstLastPara="1" vert="horz" wrap="square" lIns="137138" tIns="68550" rIns="137138" bIns="68550" rtlCol="0" anchor="b"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ts val="7400"/>
              </a:lnSpc>
            </a:pPr>
            <a:r>
              <a:rPr lang="en-US" b="1" dirty="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sym typeface="Canva Sans Bold"/>
              </a:rPr>
              <a:t>FAO’s Perspective on Food Security as a Pillar of National Security</a:t>
            </a:r>
          </a:p>
        </p:txBody>
      </p:sp>
      <p:pic>
        <p:nvPicPr>
          <p:cNvPr id="5" name="Imagen 4">
            <a:extLst>
              <a:ext uri="{FF2B5EF4-FFF2-40B4-BE49-F238E27FC236}">
                <a16:creationId xmlns:a16="http://schemas.microsoft.com/office/drawing/2014/main" id="{0DB6CED5-5682-7866-5E21-0E0669516A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8982" y="180549"/>
            <a:ext cx="4481193" cy="1348001"/>
          </a:xfrm>
          <a:prstGeom prst="rect">
            <a:avLst/>
          </a:prstGeom>
        </p:spPr>
      </p:pic>
      <p:sp>
        <p:nvSpPr>
          <p:cNvPr id="6" name="TextBox 12">
            <a:extLst>
              <a:ext uri="{FF2B5EF4-FFF2-40B4-BE49-F238E27FC236}">
                <a16:creationId xmlns:a16="http://schemas.microsoft.com/office/drawing/2014/main" id="{D0A076CC-B56C-0825-A98D-72241BBC8FF5}"/>
              </a:ext>
            </a:extLst>
          </p:cNvPr>
          <p:cNvSpPr txBox="1"/>
          <p:nvPr/>
        </p:nvSpPr>
        <p:spPr>
          <a:xfrm>
            <a:off x="3656771" y="5432919"/>
            <a:ext cx="10974456" cy="2384435"/>
          </a:xfrm>
          <a:prstGeom prst="rect">
            <a:avLst/>
          </a:prstGeom>
        </p:spPr>
        <p:txBody>
          <a:bodyPr wrap="square" lIns="0" tIns="0" rIns="0" bIns="0" rtlCol="0" anchor="t">
            <a:spAutoFit/>
          </a:bodyPr>
          <a:lstStyle/>
          <a:p>
            <a:pPr algn="ctr">
              <a:lnSpc>
                <a:spcPts val="5220"/>
              </a:lnSpc>
            </a:pPr>
            <a:r>
              <a:rPr lang="en-US" sz="40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Canva Sans"/>
              </a:rPr>
              <a:t>From Field to Sea – A Common Vision for EU Food Security and Strategic Autonomy</a:t>
            </a:r>
            <a:endParaRPr lang="en-US" sz="40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lnSpc>
                <a:spcPts val="5220"/>
              </a:lnSpc>
            </a:pP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Canva Sans"/>
              </a:rPr>
              <a:t>Dubrovnik, 28 September 2026</a:t>
            </a:r>
          </a:p>
          <a:p>
            <a:pPr algn="l">
              <a:lnSpc>
                <a:spcPts val="3220"/>
              </a:lnSpc>
            </a:pPr>
            <a:endParaRPr lang="en-US" sz="23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Canva Sans"/>
            </a:endParaRPr>
          </a:p>
        </p:txBody>
      </p:sp>
      <p:sp>
        <p:nvSpPr>
          <p:cNvPr id="8" name="TextBox 13">
            <a:extLst>
              <a:ext uri="{FF2B5EF4-FFF2-40B4-BE49-F238E27FC236}">
                <a16:creationId xmlns:a16="http://schemas.microsoft.com/office/drawing/2014/main" id="{FE7366A6-C600-52EB-EA42-920818B1378B}"/>
              </a:ext>
            </a:extLst>
          </p:cNvPr>
          <p:cNvSpPr txBox="1"/>
          <p:nvPr/>
        </p:nvSpPr>
        <p:spPr>
          <a:xfrm>
            <a:off x="5593747" y="8517143"/>
            <a:ext cx="7100505" cy="727710"/>
          </a:xfrm>
          <a:prstGeom prst="rect">
            <a:avLst/>
          </a:prstGeom>
        </p:spPr>
        <p:txBody>
          <a:bodyPr lIns="0" tIns="0" rIns="0" bIns="0" rtlCol="0" anchor="t">
            <a:spAutoFit/>
          </a:bodyPr>
          <a:lstStyle/>
          <a:p>
            <a:pPr algn="ctr">
              <a:lnSpc>
                <a:spcPts val="2939"/>
              </a:lnSpc>
            </a:pPr>
            <a:r>
              <a:rPr lang="en-US" sz="2099" b="1"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Canva Sans Bold"/>
              </a:rPr>
              <a:t>Raimund Jehle</a:t>
            </a:r>
          </a:p>
          <a:p>
            <a:pPr algn="ctr">
              <a:lnSpc>
                <a:spcPts val="2939"/>
              </a:lnSpc>
            </a:pPr>
            <a:r>
              <a:rPr lang="en-US" sz="2099"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Canva Sans"/>
              </a:rPr>
              <a:t>FAO Regional office for Europe and Central Asia</a:t>
            </a:r>
          </a:p>
        </p:txBody>
      </p:sp>
      <p:sp>
        <p:nvSpPr>
          <p:cNvPr id="14" name="Rectángulo 13">
            <a:extLst>
              <a:ext uri="{FF2B5EF4-FFF2-40B4-BE49-F238E27FC236}">
                <a16:creationId xmlns:a16="http://schemas.microsoft.com/office/drawing/2014/main" id="{927C4108-8F50-509B-C64E-24E610B7E4FB}"/>
              </a:ext>
            </a:extLst>
          </p:cNvPr>
          <p:cNvSpPr/>
          <p:nvPr/>
        </p:nvSpPr>
        <p:spPr>
          <a:xfrm>
            <a:off x="7261412" y="4935071"/>
            <a:ext cx="3644153" cy="45719"/>
          </a:xfrm>
          <a:prstGeom prst="rect">
            <a:avLst/>
          </a:prstGeom>
          <a:solidFill>
            <a:srgbClr val="EFD1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719481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9" name="Rectángulo redondeado 18">
            <a:extLst>
              <a:ext uri="{FF2B5EF4-FFF2-40B4-BE49-F238E27FC236}">
                <a16:creationId xmlns:a16="http://schemas.microsoft.com/office/drawing/2014/main" id="{D8866B6F-B8EB-C9C8-94DB-53F6A1B6EA50}"/>
              </a:ext>
            </a:extLst>
          </p:cNvPr>
          <p:cNvSpPr/>
          <p:nvPr/>
        </p:nvSpPr>
        <p:spPr>
          <a:xfrm>
            <a:off x="614885" y="5665327"/>
            <a:ext cx="17185340" cy="4182035"/>
          </a:xfrm>
          <a:prstGeom prst="roundRect">
            <a:avLst/>
          </a:prstGeom>
          <a:solidFill>
            <a:schemeClr val="bg1">
              <a:lumMod val="95000"/>
            </a:schemeClr>
          </a:solidFill>
          <a:ln w="2222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TextBox 54">
            <a:extLst>
              <a:ext uri="{FF2B5EF4-FFF2-40B4-BE49-F238E27FC236}">
                <a16:creationId xmlns:a16="http://schemas.microsoft.com/office/drawing/2014/main" id="{B9F58D9B-C3FF-CE88-E9C8-05C683900606}"/>
              </a:ext>
            </a:extLst>
          </p:cNvPr>
          <p:cNvSpPr txBox="1"/>
          <p:nvPr/>
        </p:nvSpPr>
        <p:spPr>
          <a:xfrm>
            <a:off x="7173008" y="1880370"/>
            <a:ext cx="4206601" cy="707886"/>
          </a:xfrm>
          <a:prstGeom prst="rect">
            <a:avLst/>
          </a:prstGeom>
          <a:noFill/>
        </p:spPr>
        <p:txBody>
          <a:bodyPr wrap="none" anchor="ctr">
            <a:spAutoFit/>
          </a:bodyPr>
          <a:lstStyle/>
          <a:p>
            <a:pPr algn="ctr"/>
            <a:r>
              <a:rPr sz="4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FOOD SECURITY</a:t>
            </a:r>
          </a:p>
        </p:txBody>
      </p:sp>
      <p:sp>
        <p:nvSpPr>
          <p:cNvPr id="3" name="TextBox 4">
            <a:extLst>
              <a:ext uri="{FF2B5EF4-FFF2-40B4-BE49-F238E27FC236}">
                <a16:creationId xmlns:a16="http://schemas.microsoft.com/office/drawing/2014/main" id="{8752EDAA-C07F-EDE8-FC16-725D3E569EDB}"/>
              </a:ext>
            </a:extLst>
          </p:cNvPr>
          <p:cNvSpPr txBox="1"/>
          <p:nvPr/>
        </p:nvSpPr>
        <p:spPr>
          <a:xfrm>
            <a:off x="1100125" y="7527721"/>
            <a:ext cx="3781112" cy="430887"/>
          </a:xfrm>
          <a:prstGeom prst="rect">
            <a:avLst/>
          </a:prstGeom>
          <a:noFill/>
        </p:spPr>
        <p:txBody>
          <a:bodyPr wrap="square" rtlCol="0">
            <a:spAutoFit/>
          </a:bodyPr>
          <a:lstStyle/>
          <a:p>
            <a:pPr algn="ctr"/>
            <a:r>
              <a:rPr lang="en-US" sz="2200" dirty="0">
                <a:latin typeface="Open Sans" panose="020B0606030504020204" pitchFamily="34" charset="0"/>
                <a:ea typeface="Open Sans" panose="020B0606030504020204" pitchFamily="34" charset="0"/>
                <a:cs typeface="Open Sans" panose="020B0606030504020204" pitchFamily="34" charset="0"/>
              </a:rPr>
              <a:t>Strong domestic capacity</a:t>
            </a:r>
            <a:endParaRPr lang="en-DE" sz="220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57">
            <a:extLst>
              <a:ext uri="{FF2B5EF4-FFF2-40B4-BE49-F238E27FC236}">
                <a16:creationId xmlns:a16="http://schemas.microsoft.com/office/drawing/2014/main" id="{A4DF6AFE-7AD7-A88C-930A-539392228CF7}"/>
              </a:ext>
            </a:extLst>
          </p:cNvPr>
          <p:cNvSpPr txBox="1"/>
          <p:nvPr/>
        </p:nvSpPr>
        <p:spPr>
          <a:xfrm>
            <a:off x="5932391" y="6063912"/>
            <a:ext cx="6687834" cy="457200"/>
          </a:xfrm>
          <a:prstGeom prst="rect">
            <a:avLst/>
          </a:prstGeom>
          <a:noFill/>
        </p:spPr>
        <p:txBody>
          <a:bodyPr wrap="square">
            <a:noAutofit/>
          </a:bodyPr>
          <a:lstStyle/>
          <a:p>
            <a:pPr algn="ctr"/>
            <a:r>
              <a:rPr sz="2800" b="1" dirty="0">
                <a:latin typeface="Open Sans" panose="020B0606030504020204" pitchFamily="34" charset="0"/>
                <a:ea typeface="Open Sans" panose="020B0606030504020204" pitchFamily="34" charset="0"/>
                <a:cs typeface="Open Sans" panose="020B0606030504020204" pitchFamily="34" charset="0"/>
              </a:rPr>
              <a:t>Resilience ≠ self-sufficiency</a:t>
            </a:r>
          </a:p>
        </p:txBody>
      </p:sp>
      <p:sp>
        <p:nvSpPr>
          <p:cNvPr id="5" name="TextBox 58">
            <a:extLst>
              <a:ext uri="{FF2B5EF4-FFF2-40B4-BE49-F238E27FC236}">
                <a16:creationId xmlns:a16="http://schemas.microsoft.com/office/drawing/2014/main" id="{31EBBB24-3563-61B4-FCC5-D5757858095D}"/>
              </a:ext>
            </a:extLst>
          </p:cNvPr>
          <p:cNvSpPr txBox="1"/>
          <p:nvPr/>
        </p:nvSpPr>
        <p:spPr>
          <a:xfrm>
            <a:off x="5084255" y="7046963"/>
            <a:ext cx="702753" cy="1178079"/>
          </a:xfrm>
          <a:prstGeom prst="rect">
            <a:avLst/>
          </a:prstGeom>
          <a:noFill/>
        </p:spPr>
        <p:txBody>
          <a:bodyPr wrap="square">
            <a:noAutofit/>
          </a:bodyPr>
          <a:lstStyle/>
          <a:p>
            <a:pPr algn="l"/>
            <a:r>
              <a:rPr sz="8000" dirty="0">
                <a:solidFill>
                  <a:srgbClr val="3A5C7A"/>
                </a:solidFill>
              </a:rPr>
              <a:t>+</a:t>
            </a:r>
          </a:p>
        </p:txBody>
      </p:sp>
      <p:sp>
        <p:nvSpPr>
          <p:cNvPr id="6" name="TextBox 59">
            <a:extLst>
              <a:ext uri="{FF2B5EF4-FFF2-40B4-BE49-F238E27FC236}">
                <a16:creationId xmlns:a16="http://schemas.microsoft.com/office/drawing/2014/main" id="{C30ACAFC-B457-D19A-02E2-6AB2314D53CC}"/>
              </a:ext>
            </a:extLst>
          </p:cNvPr>
          <p:cNvSpPr txBox="1"/>
          <p:nvPr/>
        </p:nvSpPr>
        <p:spPr>
          <a:xfrm>
            <a:off x="5932391" y="7543110"/>
            <a:ext cx="2905098" cy="369332"/>
          </a:xfrm>
          <a:prstGeom prst="rect">
            <a:avLst/>
          </a:prstGeom>
          <a:noFill/>
        </p:spPr>
        <p:txBody>
          <a:bodyPr wrap="square">
            <a:noAutofit/>
          </a:bodyPr>
          <a:lstStyle/>
          <a:p>
            <a:pPr algn="ctr"/>
            <a:r>
              <a:rPr sz="2200" dirty="0">
                <a:latin typeface="Open Sans" panose="020B0606030504020204" pitchFamily="34" charset="0"/>
                <a:ea typeface="Open Sans" panose="020B0606030504020204" pitchFamily="34" charset="0"/>
                <a:cs typeface="Open Sans" panose="020B0606030504020204" pitchFamily="34" charset="0"/>
              </a:rPr>
              <a:t>Diversified supply</a:t>
            </a:r>
          </a:p>
        </p:txBody>
      </p:sp>
      <p:sp>
        <p:nvSpPr>
          <p:cNvPr id="7" name="TextBox 61">
            <a:extLst>
              <a:ext uri="{FF2B5EF4-FFF2-40B4-BE49-F238E27FC236}">
                <a16:creationId xmlns:a16="http://schemas.microsoft.com/office/drawing/2014/main" id="{831235A1-169D-94B0-D529-0FA220934913}"/>
              </a:ext>
            </a:extLst>
          </p:cNvPr>
          <p:cNvSpPr txBox="1"/>
          <p:nvPr/>
        </p:nvSpPr>
        <p:spPr>
          <a:xfrm>
            <a:off x="10117378" y="7543110"/>
            <a:ext cx="2905098" cy="369332"/>
          </a:xfrm>
          <a:prstGeom prst="rect">
            <a:avLst/>
          </a:prstGeom>
          <a:noFill/>
        </p:spPr>
        <p:txBody>
          <a:bodyPr wrap="square">
            <a:noAutofit/>
          </a:bodyPr>
          <a:lstStyle/>
          <a:p>
            <a:pPr algn="ctr"/>
            <a:r>
              <a:rPr sz="2200" dirty="0">
                <a:latin typeface="Open Sans" panose="020B0606030504020204" pitchFamily="34" charset="0"/>
                <a:ea typeface="Open Sans" panose="020B0606030504020204" pitchFamily="34" charset="0"/>
                <a:cs typeface="Open Sans" panose="020B0606030504020204" pitchFamily="34" charset="0"/>
              </a:rPr>
              <a:t>Functioning markets</a:t>
            </a:r>
          </a:p>
        </p:txBody>
      </p:sp>
      <p:sp>
        <p:nvSpPr>
          <p:cNvPr id="8" name="TextBox 63">
            <a:extLst>
              <a:ext uri="{FF2B5EF4-FFF2-40B4-BE49-F238E27FC236}">
                <a16:creationId xmlns:a16="http://schemas.microsoft.com/office/drawing/2014/main" id="{BD92B2EA-34EE-54A8-0958-EBF3AABEC444}"/>
              </a:ext>
            </a:extLst>
          </p:cNvPr>
          <p:cNvSpPr txBox="1"/>
          <p:nvPr/>
        </p:nvSpPr>
        <p:spPr>
          <a:xfrm>
            <a:off x="14099364" y="7543110"/>
            <a:ext cx="3353899" cy="369332"/>
          </a:xfrm>
          <a:prstGeom prst="rect">
            <a:avLst/>
          </a:prstGeom>
          <a:noFill/>
        </p:spPr>
        <p:txBody>
          <a:bodyPr wrap="square">
            <a:noAutofit/>
          </a:bodyPr>
          <a:lstStyle/>
          <a:p>
            <a:pPr algn="ctr"/>
            <a:r>
              <a:rPr sz="2200" dirty="0">
                <a:latin typeface="Open Sans" panose="020B0606030504020204" pitchFamily="34" charset="0"/>
                <a:ea typeface="Open Sans" panose="020B0606030504020204" pitchFamily="34" charset="0"/>
                <a:cs typeface="Open Sans" panose="020B0606030504020204" pitchFamily="34" charset="0"/>
              </a:rPr>
              <a:t>Strong institutions</a:t>
            </a:r>
          </a:p>
        </p:txBody>
      </p:sp>
      <p:sp>
        <p:nvSpPr>
          <p:cNvPr id="9" name="TextBox 66">
            <a:extLst>
              <a:ext uri="{FF2B5EF4-FFF2-40B4-BE49-F238E27FC236}">
                <a16:creationId xmlns:a16="http://schemas.microsoft.com/office/drawing/2014/main" id="{4C3168EB-DE61-2D9E-C5D7-954DB4BAB162}"/>
              </a:ext>
            </a:extLst>
          </p:cNvPr>
          <p:cNvSpPr txBox="1"/>
          <p:nvPr/>
        </p:nvSpPr>
        <p:spPr>
          <a:xfrm>
            <a:off x="4821341" y="9104457"/>
            <a:ext cx="8772427" cy="400110"/>
          </a:xfrm>
          <a:prstGeom prst="rect">
            <a:avLst/>
          </a:prstGeom>
          <a:noFill/>
        </p:spPr>
        <p:txBody>
          <a:bodyPr wrap="square" anchor="ctr">
            <a:spAutoFit/>
          </a:bodyPr>
          <a:lstStyle/>
          <a:p>
            <a:pPr algn="ctr"/>
            <a:r>
              <a:rPr sz="2000" b="0" i="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Reduce vulnerabilities and avoid single points of failure</a:t>
            </a:r>
          </a:p>
        </p:txBody>
      </p:sp>
      <p:cxnSp>
        <p:nvCxnSpPr>
          <p:cNvPr id="10" name="Straight Arrow Connector 70">
            <a:extLst>
              <a:ext uri="{FF2B5EF4-FFF2-40B4-BE49-F238E27FC236}">
                <a16:creationId xmlns:a16="http://schemas.microsoft.com/office/drawing/2014/main" id="{BAA64217-CD7F-DA71-6D57-3C43EC5132A3}"/>
              </a:ext>
            </a:extLst>
          </p:cNvPr>
          <p:cNvCxnSpPr>
            <a:cxnSpLocks/>
          </p:cNvCxnSpPr>
          <p:nvPr/>
        </p:nvCxnSpPr>
        <p:spPr>
          <a:xfrm flipH="1">
            <a:off x="5408797" y="2990702"/>
            <a:ext cx="3118108" cy="1016156"/>
          </a:xfrm>
          <a:prstGeom prst="straightConnector1">
            <a:avLst/>
          </a:prstGeom>
          <a:ln w="53975">
            <a:solidFill>
              <a:schemeClr val="bg1">
                <a:lumMod val="65000"/>
              </a:schemeClr>
            </a:solidFill>
            <a:tailEnd type="triangle" w="lg" len="med"/>
          </a:ln>
        </p:spPr>
        <p:style>
          <a:lnRef idx="1">
            <a:schemeClr val="accent1"/>
          </a:lnRef>
          <a:fillRef idx="0">
            <a:schemeClr val="accent1"/>
          </a:fillRef>
          <a:effectRef idx="0">
            <a:schemeClr val="accent1"/>
          </a:effectRef>
          <a:fontRef idx="minor">
            <a:schemeClr val="tx1"/>
          </a:fontRef>
        </p:style>
      </p:cxnSp>
      <p:pic>
        <p:nvPicPr>
          <p:cNvPr id="11" name="Imagen 10">
            <a:extLst>
              <a:ext uri="{FF2B5EF4-FFF2-40B4-BE49-F238E27FC236}">
                <a16:creationId xmlns:a16="http://schemas.microsoft.com/office/drawing/2014/main" id="{EA283B2A-03E6-D9FD-FBE4-4BE2776BA2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81381" y="313292"/>
            <a:ext cx="1981200" cy="1219200"/>
          </a:xfrm>
          <a:prstGeom prst="rect">
            <a:avLst/>
          </a:prstGeom>
        </p:spPr>
      </p:pic>
      <p:cxnSp>
        <p:nvCxnSpPr>
          <p:cNvPr id="12" name="Straight Arrow Connector 70">
            <a:extLst>
              <a:ext uri="{FF2B5EF4-FFF2-40B4-BE49-F238E27FC236}">
                <a16:creationId xmlns:a16="http://schemas.microsoft.com/office/drawing/2014/main" id="{8DE2C06E-0755-7D7F-E949-19CB228E89BE}"/>
              </a:ext>
            </a:extLst>
          </p:cNvPr>
          <p:cNvCxnSpPr>
            <a:cxnSpLocks/>
          </p:cNvCxnSpPr>
          <p:nvPr/>
        </p:nvCxnSpPr>
        <p:spPr>
          <a:xfrm>
            <a:off x="9212831" y="2986487"/>
            <a:ext cx="0" cy="747618"/>
          </a:xfrm>
          <a:prstGeom prst="straightConnector1">
            <a:avLst/>
          </a:prstGeom>
          <a:ln w="53975">
            <a:solidFill>
              <a:schemeClr val="bg1">
                <a:lumMod val="65000"/>
              </a:schemeClr>
            </a:solidFill>
            <a:tailEnd type="triangle" w="lg" len="med"/>
          </a:ln>
        </p:spPr>
        <p:style>
          <a:lnRef idx="1">
            <a:schemeClr val="accent1"/>
          </a:lnRef>
          <a:fillRef idx="0">
            <a:schemeClr val="accent1"/>
          </a:fillRef>
          <a:effectRef idx="0">
            <a:schemeClr val="accent1"/>
          </a:effectRef>
          <a:fontRef idx="minor">
            <a:schemeClr val="tx1"/>
          </a:fontRef>
        </p:style>
      </p:cxnSp>
      <p:cxnSp>
        <p:nvCxnSpPr>
          <p:cNvPr id="13" name="Straight Arrow Connector 70">
            <a:extLst>
              <a:ext uri="{FF2B5EF4-FFF2-40B4-BE49-F238E27FC236}">
                <a16:creationId xmlns:a16="http://schemas.microsoft.com/office/drawing/2014/main" id="{8E62C4ED-8BE4-7D2C-0AE3-40D5AE4477AC}"/>
              </a:ext>
            </a:extLst>
          </p:cNvPr>
          <p:cNvCxnSpPr>
            <a:cxnSpLocks/>
          </p:cNvCxnSpPr>
          <p:nvPr/>
        </p:nvCxnSpPr>
        <p:spPr>
          <a:xfrm>
            <a:off x="9998588" y="2990694"/>
            <a:ext cx="3142679" cy="952589"/>
          </a:xfrm>
          <a:prstGeom prst="straightConnector1">
            <a:avLst/>
          </a:prstGeom>
          <a:ln w="53975">
            <a:solidFill>
              <a:schemeClr val="bg1">
                <a:lumMod val="65000"/>
              </a:schemeClr>
            </a:solidFill>
            <a:tailEnd type="triangle" w="lg" len="med"/>
          </a:ln>
        </p:spPr>
        <p:style>
          <a:lnRef idx="1">
            <a:schemeClr val="accent1"/>
          </a:lnRef>
          <a:fillRef idx="0">
            <a:schemeClr val="accent1"/>
          </a:fillRef>
          <a:effectRef idx="0">
            <a:schemeClr val="accent1"/>
          </a:effectRef>
          <a:fontRef idx="minor">
            <a:schemeClr val="tx1"/>
          </a:fontRef>
        </p:style>
      </p:cxnSp>
      <p:sp>
        <p:nvSpPr>
          <p:cNvPr id="14" name="TextBox 58">
            <a:extLst>
              <a:ext uri="{FF2B5EF4-FFF2-40B4-BE49-F238E27FC236}">
                <a16:creationId xmlns:a16="http://schemas.microsoft.com/office/drawing/2014/main" id="{4D696B69-0BA1-DC25-6F80-0B715FBCFD67}"/>
              </a:ext>
            </a:extLst>
          </p:cNvPr>
          <p:cNvSpPr txBox="1"/>
          <p:nvPr/>
        </p:nvSpPr>
        <p:spPr>
          <a:xfrm>
            <a:off x="13544044" y="7046963"/>
            <a:ext cx="702753" cy="1178079"/>
          </a:xfrm>
          <a:prstGeom prst="rect">
            <a:avLst/>
          </a:prstGeom>
          <a:noFill/>
        </p:spPr>
        <p:txBody>
          <a:bodyPr wrap="square">
            <a:noAutofit/>
          </a:bodyPr>
          <a:lstStyle/>
          <a:p>
            <a:pPr algn="l"/>
            <a:r>
              <a:rPr sz="8000" dirty="0">
                <a:solidFill>
                  <a:srgbClr val="3A5C7A"/>
                </a:solidFill>
              </a:rPr>
              <a:t>+</a:t>
            </a:r>
          </a:p>
        </p:txBody>
      </p:sp>
      <p:sp>
        <p:nvSpPr>
          <p:cNvPr id="15" name="TextBox 58">
            <a:extLst>
              <a:ext uri="{FF2B5EF4-FFF2-40B4-BE49-F238E27FC236}">
                <a16:creationId xmlns:a16="http://schemas.microsoft.com/office/drawing/2014/main" id="{69123928-84E4-8FD6-4678-E655517D079B}"/>
              </a:ext>
            </a:extLst>
          </p:cNvPr>
          <p:cNvSpPr txBox="1"/>
          <p:nvPr/>
        </p:nvSpPr>
        <p:spPr>
          <a:xfrm>
            <a:off x="9069901" y="7046963"/>
            <a:ext cx="702753" cy="1178079"/>
          </a:xfrm>
          <a:prstGeom prst="rect">
            <a:avLst/>
          </a:prstGeom>
          <a:noFill/>
        </p:spPr>
        <p:txBody>
          <a:bodyPr wrap="square">
            <a:noAutofit/>
          </a:bodyPr>
          <a:lstStyle/>
          <a:p>
            <a:pPr algn="l"/>
            <a:r>
              <a:rPr sz="8000" dirty="0">
                <a:solidFill>
                  <a:srgbClr val="3A5C7A"/>
                </a:solidFill>
              </a:rPr>
              <a:t>+</a:t>
            </a:r>
          </a:p>
        </p:txBody>
      </p:sp>
      <p:sp>
        <p:nvSpPr>
          <p:cNvPr id="16" name="Rectángulo redondeado 15">
            <a:extLst>
              <a:ext uri="{FF2B5EF4-FFF2-40B4-BE49-F238E27FC236}">
                <a16:creationId xmlns:a16="http://schemas.microsoft.com/office/drawing/2014/main" id="{A2725693-CEF1-B35A-FC47-9C6E4C7A9F10}"/>
              </a:ext>
            </a:extLst>
          </p:cNvPr>
          <p:cNvSpPr/>
          <p:nvPr/>
        </p:nvSpPr>
        <p:spPr>
          <a:xfrm>
            <a:off x="7054556" y="3887429"/>
            <a:ext cx="4295442" cy="769441"/>
          </a:xfrm>
          <a:prstGeom prst="roundRect">
            <a:avLst/>
          </a:prstGeom>
          <a:solidFill>
            <a:srgbClr val="3942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bg1"/>
                </a:solidFill>
                <a:latin typeface="Open Sans" panose="020B0606030504020204" pitchFamily="34" charset="0"/>
                <a:ea typeface="Open Sans" panose="020B0606030504020204" pitchFamily="34" charset="0"/>
                <a:cs typeface="Open Sans" panose="020B0606030504020204" pitchFamily="34" charset="0"/>
              </a:rPr>
              <a:t>ECONOMIC STABILITY</a:t>
            </a:r>
          </a:p>
        </p:txBody>
      </p:sp>
      <p:sp>
        <p:nvSpPr>
          <p:cNvPr id="17" name="Rectángulo redondeado 16">
            <a:extLst>
              <a:ext uri="{FF2B5EF4-FFF2-40B4-BE49-F238E27FC236}">
                <a16:creationId xmlns:a16="http://schemas.microsoft.com/office/drawing/2014/main" id="{0E5BC46B-50DB-8E71-FEEA-B5A990AEDC2A}"/>
              </a:ext>
            </a:extLst>
          </p:cNvPr>
          <p:cNvSpPr/>
          <p:nvPr/>
        </p:nvSpPr>
        <p:spPr>
          <a:xfrm>
            <a:off x="13299231" y="3658286"/>
            <a:ext cx="4295442" cy="769441"/>
          </a:xfrm>
          <a:prstGeom prst="roundRect">
            <a:avLst/>
          </a:prstGeom>
          <a:solidFill>
            <a:srgbClr val="3942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bg1"/>
                </a:solidFill>
                <a:latin typeface="Open Sans" panose="020B0606030504020204" pitchFamily="34" charset="0"/>
                <a:ea typeface="Open Sans" panose="020B0606030504020204" pitchFamily="34" charset="0"/>
                <a:cs typeface="Open Sans" panose="020B0606030504020204" pitchFamily="34" charset="0"/>
              </a:rPr>
              <a:t>SOCIAL &amp; </a:t>
            </a:r>
            <a:br>
              <a:rPr lang="es-ES" b="1" dirty="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s-ES" b="1" dirty="0">
                <a:solidFill>
                  <a:schemeClr val="bg1"/>
                </a:solidFill>
                <a:latin typeface="Open Sans" panose="020B0606030504020204" pitchFamily="34" charset="0"/>
                <a:ea typeface="Open Sans" panose="020B0606030504020204" pitchFamily="34" charset="0"/>
                <a:cs typeface="Open Sans" panose="020B0606030504020204" pitchFamily="34" charset="0"/>
              </a:rPr>
              <a:t>INSTITUTIONAL RESILIENCE</a:t>
            </a:r>
          </a:p>
        </p:txBody>
      </p:sp>
      <p:sp>
        <p:nvSpPr>
          <p:cNvPr id="18" name="TextBox 4">
            <a:extLst>
              <a:ext uri="{FF2B5EF4-FFF2-40B4-BE49-F238E27FC236}">
                <a16:creationId xmlns:a16="http://schemas.microsoft.com/office/drawing/2014/main" id="{4A3D8EE1-D356-39DD-7ADC-FBDE1B5CB0DA}"/>
              </a:ext>
            </a:extLst>
          </p:cNvPr>
          <p:cNvSpPr txBox="1"/>
          <p:nvPr/>
        </p:nvSpPr>
        <p:spPr>
          <a:xfrm>
            <a:off x="457580" y="342170"/>
            <a:ext cx="15318733" cy="692369"/>
          </a:xfrm>
          <a:prstGeom prst="rect">
            <a:avLst/>
          </a:prstGeom>
          <a:noFill/>
        </p:spPr>
        <p:txBody>
          <a:bodyPr wrap="square" rtlCol="0">
            <a:spAutoFit/>
          </a:bodyPr>
          <a:lstStyle/>
          <a:p>
            <a:pPr>
              <a:lnSpc>
                <a:spcPts val="5040"/>
              </a:lnSpc>
            </a:pPr>
            <a:r>
              <a:rPr lang="en-US" sz="3600" b="1"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Aptos Bold"/>
              </a:rPr>
              <a:t>Food security is fundamental to national security and resilience</a:t>
            </a:r>
          </a:p>
        </p:txBody>
      </p:sp>
      <p:sp>
        <p:nvSpPr>
          <p:cNvPr id="20" name="Rectángulo redondeado 19">
            <a:extLst>
              <a:ext uri="{FF2B5EF4-FFF2-40B4-BE49-F238E27FC236}">
                <a16:creationId xmlns:a16="http://schemas.microsoft.com/office/drawing/2014/main" id="{1370EF00-DDFC-A580-8A67-D7DF893D58BC}"/>
              </a:ext>
            </a:extLst>
          </p:cNvPr>
          <p:cNvSpPr/>
          <p:nvPr/>
        </p:nvSpPr>
        <p:spPr>
          <a:xfrm>
            <a:off x="820435" y="3681931"/>
            <a:ext cx="4295442" cy="769441"/>
          </a:xfrm>
          <a:prstGeom prst="roundRect">
            <a:avLst/>
          </a:prstGeom>
          <a:solidFill>
            <a:srgbClr val="39425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b="1" dirty="0">
                <a:solidFill>
                  <a:schemeClr val="bg1"/>
                </a:solidFill>
                <a:latin typeface="Open Sans" panose="020B0606030504020204" pitchFamily="34" charset="0"/>
                <a:ea typeface="Open Sans" panose="020B0606030504020204" pitchFamily="34" charset="0"/>
                <a:cs typeface="Open Sans" panose="020B0606030504020204" pitchFamily="34" charset="0"/>
              </a:rPr>
              <a:t>HEALTH &amp; WELL-BEING</a:t>
            </a:r>
          </a:p>
        </p:txBody>
      </p:sp>
    </p:spTree>
    <p:extLst>
      <p:ext uri="{BB962C8B-B14F-4D97-AF65-F5344CB8AC3E}">
        <p14:creationId xmlns:p14="http://schemas.microsoft.com/office/powerpoint/2010/main" val="22960351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48C72F78-DA70-B28E-F669-33A85D64B1AA}"/>
              </a:ext>
            </a:extLst>
          </p:cNvPr>
          <p:cNvGrpSpPr/>
          <p:nvPr/>
        </p:nvGrpSpPr>
        <p:grpSpPr>
          <a:xfrm>
            <a:off x="563021" y="3134864"/>
            <a:ext cx="3019820" cy="6490016"/>
            <a:chOff x="0" y="0"/>
            <a:chExt cx="2472395" cy="5313522"/>
          </a:xfrm>
        </p:grpSpPr>
        <p:sp>
          <p:nvSpPr>
            <p:cNvPr id="3" name="Freeform 3">
              <a:extLst>
                <a:ext uri="{FF2B5EF4-FFF2-40B4-BE49-F238E27FC236}">
                  <a16:creationId xmlns:a16="http://schemas.microsoft.com/office/drawing/2014/main" id="{7874F897-CB10-C4CA-088E-CD1032CEF956}"/>
                </a:ext>
              </a:extLst>
            </p:cNvPr>
            <p:cNvSpPr/>
            <p:nvPr/>
          </p:nvSpPr>
          <p:spPr>
            <a:xfrm>
              <a:off x="0" y="0"/>
              <a:ext cx="2472395" cy="5313522"/>
            </a:xfrm>
            <a:custGeom>
              <a:avLst/>
              <a:gdLst/>
              <a:ahLst/>
              <a:cxnLst/>
              <a:rect l="l" t="t" r="r" b="b"/>
              <a:pathLst>
                <a:path w="2472395" h="5313522">
                  <a:moveTo>
                    <a:pt x="0" y="0"/>
                  </a:moveTo>
                  <a:lnTo>
                    <a:pt x="2472395" y="0"/>
                  </a:lnTo>
                  <a:lnTo>
                    <a:pt x="2472395" y="5313522"/>
                  </a:lnTo>
                  <a:lnTo>
                    <a:pt x="0" y="5313522"/>
                  </a:lnTo>
                  <a:close/>
                </a:path>
              </a:pathLst>
            </a:custGeom>
            <a:gradFill>
              <a:gsLst>
                <a:gs pos="79000">
                  <a:srgbClr val="3A5C7A"/>
                </a:gs>
                <a:gs pos="36000">
                  <a:srgbClr val="2C8499"/>
                </a:gs>
              </a:gsLst>
              <a:lin ang="5400000" scaled="1"/>
            </a:gradFill>
          </p:spPr>
          <p:txBody>
            <a:bodyPr/>
            <a:lstStyle/>
            <a:p>
              <a:endParaRPr lang="en-US" dirty="0"/>
            </a:p>
          </p:txBody>
        </p:sp>
        <p:sp>
          <p:nvSpPr>
            <p:cNvPr id="4" name="TextBox 4">
              <a:extLst>
                <a:ext uri="{FF2B5EF4-FFF2-40B4-BE49-F238E27FC236}">
                  <a16:creationId xmlns:a16="http://schemas.microsoft.com/office/drawing/2014/main" id="{18424499-D6E7-F3C2-B7C7-BB4FBA6DE091}"/>
                </a:ext>
              </a:extLst>
            </p:cNvPr>
            <p:cNvSpPr txBox="1"/>
            <p:nvPr/>
          </p:nvSpPr>
          <p:spPr>
            <a:xfrm>
              <a:off x="0" y="-47625"/>
              <a:ext cx="2472395" cy="5361147"/>
            </a:xfrm>
            <a:prstGeom prst="rect">
              <a:avLst/>
            </a:prstGeom>
            <a:gradFill>
              <a:gsLst>
                <a:gs pos="79000">
                  <a:srgbClr val="3A5C7A"/>
                </a:gs>
                <a:gs pos="36000">
                  <a:srgbClr val="2C8499"/>
                </a:gs>
              </a:gsLst>
              <a:lin ang="5400000" scaled="1"/>
            </a:gradFill>
          </p:spPr>
          <p:txBody>
            <a:bodyPr lIns="50800" tIns="50800" rIns="50800" bIns="50800" rtlCol="0" anchor="ctr"/>
            <a:lstStyle/>
            <a:p>
              <a:pPr algn="ctr">
                <a:lnSpc>
                  <a:spcPts val="3220"/>
                </a:lnSpc>
                <a:spcBef>
                  <a:spcPct val="0"/>
                </a:spcBef>
              </a:pPr>
              <a:endParaRPr/>
            </a:p>
          </p:txBody>
        </p:sp>
      </p:grpSp>
      <p:grpSp>
        <p:nvGrpSpPr>
          <p:cNvPr id="5" name="Group 5">
            <a:extLst>
              <a:ext uri="{FF2B5EF4-FFF2-40B4-BE49-F238E27FC236}">
                <a16:creationId xmlns:a16="http://schemas.microsoft.com/office/drawing/2014/main" id="{5FDE7F77-9110-F28A-66E1-F3CF9CDB8CFE}"/>
              </a:ext>
            </a:extLst>
          </p:cNvPr>
          <p:cNvGrpSpPr/>
          <p:nvPr/>
        </p:nvGrpSpPr>
        <p:grpSpPr>
          <a:xfrm>
            <a:off x="7069571" y="3134864"/>
            <a:ext cx="3031865" cy="6490016"/>
            <a:chOff x="0" y="0"/>
            <a:chExt cx="2482256" cy="5313522"/>
          </a:xfrm>
          <a:gradFill>
            <a:gsLst>
              <a:gs pos="79000">
                <a:srgbClr val="3A5C7A"/>
              </a:gs>
              <a:gs pos="36000">
                <a:srgbClr val="2C8499"/>
              </a:gs>
            </a:gsLst>
            <a:lin ang="5400000" scaled="1"/>
          </a:gradFill>
        </p:grpSpPr>
        <p:sp>
          <p:nvSpPr>
            <p:cNvPr id="6" name="Freeform 6">
              <a:extLst>
                <a:ext uri="{FF2B5EF4-FFF2-40B4-BE49-F238E27FC236}">
                  <a16:creationId xmlns:a16="http://schemas.microsoft.com/office/drawing/2014/main" id="{E056250A-608C-A951-21BD-6407FA62DB35}"/>
                </a:ext>
              </a:extLst>
            </p:cNvPr>
            <p:cNvSpPr/>
            <p:nvPr/>
          </p:nvSpPr>
          <p:spPr>
            <a:xfrm>
              <a:off x="0" y="0"/>
              <a:ext cx="2482256" cy="5313522"/>
            </a:xfrm>
            <a:custGeom>
              <a:avLst/>
              <a:gdLst/>
              <a:ahLst/>
              <a:cxnLst/>
              <a:rect l="l" t="t" r="r" b="b"/>
              <a:pathLst>
                <a:path w="2482256" h="5313522">
                  <a:moveTo>
                    <a:pt x="0" y="0"/>
                  </a:moveTo>
                  <a:lnTo>
                    <a:pt x="2482256" y="0"/>
                  </a:lnTo>
                  <a:lnTo>
                    <a:pt x="2482256" y="5313522"/>
                  </a:lnTo>
                  <a:lnTo>
                    <a:pt x="0" y="5313522"/>
                  </a:lnTo>
                  <a:close/>
                </a:path>
              </a:pathLst>
            </a:custGeom>
            <a:grpFill/>
          </p:spPr>
          <p:txBody>
            <a:bodyPr/>
            <a:lstStyle/>
            <a:p>
              <a:endParaRPr lang="en-US"/>
            </a:p>
          </p:txBody>
        </p:sp>
        <p:sp>
          <p:nvSpPr>
            <p:cNvPr id="7" name="TextBox 7">
              <a:extLst>
                <a:ext uri="{FF2B5EF4-FFF2-40B4-BE49-F238E27FC236}">
                  <a16:creationId xmlns:a16="http://schemas.microsoft.com/office/drawing/2014/main" id="{251D70D3-4696-EBF3-D28E-F0CE56788752}"/>
                </a:ext>
              </a:extLst>
            </p:cNvPr>
            <p:cNvSpPr txBox="1"/>
            <p:nvPr/>
          </p:nvSpPr>
          <p:spPr>
            <a:xfrm>
              <a:off x="0" y="-47625"/>
              <a:ext cx="2482256" cy="5361147"/>
            </a:xfrm>
            <a:prstGeom prst="rect">
              <a:avLst/>
            </a:prstGeom>
            <a:grpFill/>
          </p:spPr>
          <p:txBody>
            <a:bodyPr lIns="50800" tIns="50800" rIns="50800" bIns="50800" rtlCol="0" anchor="ctr"/>
            <a:lstStyle/>
            <a:p>
              <a:pPr algn="ctr">
                <a:lnSpc>
                  <a:spcPts val="3220"/>
                </a:lnSpc>
                <a:spcBef>
                  <a:spcPct val="0"/>
                </a:spcBef>
              </a:pPr>
              <a:endParaRPr/>
            </a:p>
          </p:txBody>
        </p:sp>
      </p:grpSp>
      <p:grpSp>
        <p:nvGrpSpPr>
          <p:cNvPr id="8" name="Group 8">
            <a:extLst>
              <a:ext uri="{FF2B5EF4-FFF2-40B4-BE49-F238E27FC236}">
                <a16:creationId xmlns:a16="http://schemas.microsoft.com/office/drawing/2014/main" id="{2860C1BC-6734-4FC2-09AC-EDA3C5891E53}"/>
              </a:ext>
            </a:extLst>
          </p:cNvPr>
          <p:cNvGrpSpPr/>
          <p:nvPr/>
        </p:nvGrpSpPr>
        <p:grpSpPr>
          <a:xfrm>
            <a:off x="13637423" y="3076693"/>
            <a:ext cx="4325158" cy="6548186"/>
            <a:chOff x="0" y="0"/>
            <a:chExt cx="2472395" cy="5308621"/>
          </a:xfrm>
          <a:gradFill>
            <a:gsLst>
              <a:gs pos="0">
                <a:srgbClr val="39425E"/>
              </a:gs>
              <a:gs pos="98000">
                <a:srgbClr val="3A5C7A"/>
              </a:gs>
            </a:gsLst>
            <a:lin ang="5400000" scaled="1"/>
          </a:gradFill>
        </p:grpSpPr>
        <p:sp>
          <p:nvSpPr>
            <p:cNvPr id="9" name="Freeform 9">
              <a:extLst>
                <a:ext uri="{FF2B5EF4-FFF2-40B4-BE49-F238E27FC236}">
                  <a16:creationId xmlns:a16="http://schemas.microsoft.com/office/drawing/2014/main" id="{313E70DC-DF3C-340A-2C72-5A6E1CA7E96D}"/>
                </a:ext>
              </a:extLst>
            </p:cNvPr>
            <p:cNvSpPr/>
            <p:nvPr/>
          </p:nvSpPr>
          <p:spPr>
            <a:xfrm>
              <a:off x="0" y="0"/>
              <a:ext cx="2472395" cy="5308621"/>
            </a:xfrm>
            <a:custGeom>
              <a:avLst/>
              <a:gdLst/>
              <a:ahLst/>
              <a:cxnLst/>
              <a:rect l="l" t="t" r="r" b="b"/>
              <a:pathLst>
                <a:path w="2472395" h="5308621">
                  <a:moveTo>
                    <a:pt x="0" y="0"/>
                  </a:moveTo>
                  <a:lnTo>
                    <a:pt x="2472395" y="0"/>
                  </a:lnTo>
                  <a:lnTo>
                    <a:pt x="2472395" y="5308621"/>
                  </a:lnTo>
                  <a:lnTo>
                    <a:pt x="0" y="5308621"/>
                  </a:lnTo>
                  <a:close/>
                </a:path>
              </a:pathLst>
            </a:custGeom>
            <a:grpFill/>
          </p:spPr>
          <p:txBody>
            <a:bodyPr/>
            <a:lstStyle/>
            <a:p>
              <a:endParaRPr lang="en-US"/>
            </a:p>
          </p:txBody>
        </p:sp>
        <p:sp>
          <p:nvSpPr>
            <p:cNvPr id="10" name="TextBox 10">
              <a:extLst>
                <a:ext uri="{FF2B5EF4-FFF2-40B4-BE49-F238E27FC236}">
                  <a16:creationId xmlns:a16="http://schemas.microsoft.com/office/drawing/2014/main" id="{FEBB13E7-469C-0BE3-AE75-6B8DEC475692}"/>
                </a:ext>
              </a:extLst>
            </p:cNvPr>
            <p:cNvSpPr txBox="1"/>
            <p:nvPr/>
          </p:nvSpPr>
          <p:spPr>
            <a:xfrm>
              <a:off x="0" y="-47625"/>
              <a:ext cx="2472395" cy="5356246"/>
            </a:xfrm>
            <a:prstGeom prst="rect">
              <a:avLst/>
            </a:prstGeom>
            <a:grpFill/>
          </p:spPr>
          <p:txBody>
            <a:bodyPr lIns="50800" tIns="50800" rIns="50800" bIns="50800" rtlCol="0" anchor="ctr"/>
            <a:lstStyle/>
            <a:p>
              <a:pPr algn="ctr">
                <a:lnSpc>
                  <a:spcPts val="3220"/>
                </a:lnSpc>
                <a:spcBef>
                  <a:spcPct val="0"/>
                </a:spcBef>
              </a:pPr>
              <a:endParaRPr/>
            </a:p>
          </p:txBody>
        </p:sp>
      </p:grpSp>
      <p:grpSp>
        <p:nvGrpSpPr>
          <p:cNvPr id="11" name="Group 13">
            <a:extLst>
              <a:ext uri="{FF2B5EF4-FFF2-40B4-BE49-F238E27FC236}">
                <a16:creationId xmlns:a16="http://schemas.microsoft.com/office/drawing/2014/main" id="{A63C2044-3B82-AA9F-52A6-818CBEE4047B}"/>
              </a:ext>
            </a:extLst>
          </p:cNvPr>
          <p:cNvGrpSpPr/>
          <p:nvPr/>
        </p:nvGrpSpPr>
        <p:grpSpPr>
          <a:xfrm>
            <a:off x="7069571" y="3134864"/>
            <a:ext cx="3031865" cy="4992076"/>
            <a:chOff x="0" y="0"/>
            <a:chExt cx="990151" cy="1630319"/>
          </a:xfrm>
        </p:grpSpPr>
        <p:sp>
          <p:nvSpPr>
            <p:cNvPr id="12" name="Freeform 14">
              <a:extLst>
                <a:ext uri="{FF2B5EF4-FFF2-40B4-BE49-F238E27FC236}">
                  <a16:creationId xmlns:a16="http://schemas.microsoft.com/office/drawing/2014/main" id="{9CA76D9B-0D1E-13EB-77A6-1FA81148E5DB}"/>
                </a:ext>
              </a:extLst>
            </p:cNvPr>
            <p:cNvSpPr/>
            <p:nvPr/>
          </p:nvSpPr>
          <p:spPr>
            <a:xfrm>
              <a:off x="0" y="0"/>
              <a:ext cx="990151" cy="1630319"/>
            </a:xfrm>
            <a:custGeom>
              <a:avLst/>
              <a:gdLst/>
              <a:ahLst/>
              <a:cxnLst/>
              <a:rect l="l" t="t" r="r" b="b"/>
              <a:pathLst>
                <a:path w="990151" h="1630319">
                  <a:moveTo>
                    <a:pt x="0" y="0"/>
                  </a:moveTo>
                  <a:lnTo>
                    <a:pt x="990151" y="0"/>
                  </a:lnTo>
                  <a:lnTo>
                    <a:pt x="990151" y="1630319"/>
                  </a:lnTo>
                  <a:lnTo>
                    <a:pt x="0" y="1630319"/>
                  </a:lnTo>
                  <a:close/>
                </a:path>
              </a:pathLst>
            </a:custGeom>
            <a:blipFill>
              <a:blip r:embed="rId4"/>
              <a:stretch>
                <a:fillRect l="-62425" r="-129967"/>
              </a:stretch>
            </a:blipFill>
          </p:spPr>
          <p:txBody>
            <a:bodyPr/>
            <a:lstStyle/>
            <a:p>
              <a:endParaRPr lang="en-US"/>
            </a:p>
          </p:txBody>
        </p:sp>
      </p:grpSp>
      <p:sp>
        <p:nvSpPr>
          <p:cNvPr id="13" name="AutoShape 15">
            <a:extLst>
              <a:ext uri="{FF2B5EF4-FFF2-40B4-BE49-F238E27FC236}">
                <a16:creationId xmlns:a16="http://schemas.microsoft.com/office/drawing/2014/main" id="{2CD3F730-BD4E-4342-637F-39EB84D51611}"/>
              </a:ext>
            </a:extLst>
          </p:cNvPr>
          <p:cNvSpPr/>
          <p:nvPr/>
        </p:nvSpPr>
        <p:spPr>
          <a:xfrm>
            <a:off x="4307087" y="8432219"/>
            <a:ext cx="2070391" cy="0"/>
          </a:xfrm>
          <a:prstGeom prst="line">
            <a:avLst/>
          </a:prstGeom>
          <a:ln w="19050" cap="flat">
            <a:solidFill>
              <a:srgbClr val="FFFFFF"/>
            </a:solidFill>
            <a:prstDash val="solid"/>
            <a:headEnd type="none" w="sm" len="sm"/>
            <a:tailEnd type="none" w="sm" len="sm"/>
          </a:ln>
        </p:spPr>
        <p:txBody>
          <a:bodyPr/>
          <a:lstStyle/>
          <a:p>
            <a:endParaRPr lang="en-US"/>
          </a:p>
        </p:txBody>
      </p:sp>
      <p:grpSp>
        <p:nvGrpSpPr>
          <p:cNvPr id="14" name="Group 16">
            <a:extLst>
              <a:ext uri="{FF2B5EF4-FFF2-40B4-BE49-F238E27FC236}">
                <a16:creationId xmlns:a16="http://schemas.microsoft.com/office/drawing/2014/main" id="{5CD21CD0-00E6-E336-A2C6-4ADEBBD0AEEB}"/>
              </a:ext>
            </a:extLst>
          </p:cNvPr>
          <p:cNvGrpSpPr/>
          <p:nvPr/>
        </p:nvGrpSpPr>
        <p:grpSpPr>
          <a:xfrm>
            <a:off x="3836539" y="3134864"/>
            <a:ext cx="3019820" cy="6490016"/>
            <a:chOff x="0" y="0"/>
            <a:chExt cx="2472395" cy="5313522"/>
          </a:xfrm>
          <a:gradFill>
            <a:gsLst>
              <a:gs pos="93000">
                <a:srgbClr val="39425E"/>
              </a:gs>
              <a:gs pos="37000">
                <a:srgbClr val="3A5C7A"/>
              </a:gs>
            </a:gsLst>
            <a:lin ang="5400000" scaled="1"/>
          </a:gradFill>
        </p:grpSpPr>
        <p:sp>
          <p:nvSpPr>
            <p:cNvPr id="15" name="Freeform 17">
              <a:extLst>
                <a:ext uri="{FF2B5EF4-FFF2-40B4-BE49-F238E27FC236}">
                  <a16:creationId xmlns:a16="http://schemas.microsoft.com/office/drawing/2014/main" id="{DD8CECEE-F75B-8B10-4838-D9BCEB2610E5}"/>
                </a:ext>
              </a:extLst>
            </p:cNvPr>
            <p:cNvSpPr/>
            <p:nvPr/>
          </p:nvSpPr>
          <p:spPr>
            <a:xfrm>
              <a:off x="0" y="0"/>
              <a:ext cx="2472395" cy="5313522"/>
            </a:xfrm>
            <a:custGeom>
              <a:avLst/>
              <a:gdLst/>
              <a:ahLst/>
              <a:cxnLst/>
              <a:rect l="l" t="t" r="r" b="b"/>
              <a:pathLst>
                <a:path w="2472395" h="5313522">
                  <a:moveTo>
                    <a:pt x="0" y="0"/>
                  </a:moveTo>
                  <a:lnTo>
                    <a:pt x="2472395" y="0"/>
                  </a:lnTo>
                  <a:lnTo>
                    <a:pt x="2472395" y="5313522"/>
                  </a:lnTo>
                  <a:lnTo>
                    <a:pt x="0" y="5313522"/>
                  </a:lnTo>
                  <a:close/>
                </a:path>
              </a:pathLst>
            </a:custGeom>
            <a:grpFill/>
          </p:spPr>
          <p:txBody>
            <a:bodyPr/>
            <a:lstStyle/>
            <a:p>
              <a:endParaRPr lang="en-US"/>
            </a:p>
          </p:txBody>
        </p:sp>
        <p:sp>
          <p:nvSpPr>
            <p:cNvPr id="16" name="TextBox 18">
              <a:extLst>
                <a:ext uri="{FF2B5EF4-FFF2-40B4-BE49-F238E27FC236}">
                  <a16:creationId xmlns:a16="http://schemas.microsoft.com/office/drawing/2014/main" id="{CAF0E9B2-5F96-DAD6-82AC-29E7B1E2F917}"/>
                </a:ext>
              </a:extLst>
            </p:cNvPr>
            <p:cNvSpPr txBox="1"/>
            <p:nvPr/>
          </p:nvSpPr>
          <p:spPr>
            <a:xfrm>
              <a:off x="0" y="-47625"/>
              <a:ext cx="2472395" cy="5361147"/>
            </a:xfrm>
            <a:prstGeom prst="rect">
              <a:avLst/>
            </a:prstGeom>
            <a:grpFill/>
          </p:spPr>
          <p:txBody>
            <a:bodyPr lIns="50800" tIns="50800" rIns="50800" bIns="50800" rtlCol="0" anchor="ctr"/>
            <a:lstStyle/>
            <a:p>
              <a:pPr algn="ctr">
                <a:lnSpc>
                  <a:spcPts val="3220"/>
                </a:lnSpc>
                <a:spcBef>
                  <a:spcPct val="0"/>
                </a:spcBef>
              </a:pPr>
              <a:endParaRPr/>
            </a:p>
          </p:txBody>
        </p:sp>
      </p:grpSp>
      <p:grpSp>
        <p:nvGrpSpPr>
          <p:cNvPr id="17" name="Group 19">
            <a:extLst>
              <a:ext uri="{FF2B5EF4-FFF2-40B4-BE49-F238E27FC236}">
                <a16:creationId xmlns:a16="http://schemas.microsoft.com/office/drawing/2014/main" id="{9C7B7431-84F1-6F2F-C900-D7B8938A6432}"/>
              </a:ext>
            </a:extLst>
          </p:cNvPr>
          <p:cNvGrpSpPr/>
          <p:nvPr/>
        </p:nvGrpSpPr>
        <p:grpSpPr>
          <a:xfrm>
            <a:off x="10322845" y="3134864"/>
            <a:ext cx="3025843" cy="6490016"/>
            <a:chOff x="0" y="0"/>
            <a:chExt cx="2477326" cy="5313522"/>
          </a:xfrm>
          <a:gradFill>
            <a:gsLst>
              <a:gs pos="46000">
                <a:srgbClr val="39425E"/>
              </a:gs>
              <a:gs pos="99000">
                <a:srgbClr val="39425E"/>
              </a:gs>
            </a:gsLst>
            <a:lin ang="5400000" scaled="1"/>
          </a:gradFill>
        </p:grpSpPr>
        <p:sp>
          <p:nvSpPr>
            <p:cNvPr id="18" name="Freeform 20">
              <a:extLst>
                <a:ext uri="{FF2B5EF4-FFF2-40B4-BE49-F238E27FC236}">
                  <a16:creationId xmlns:a16="http://schemas.microsoft.com/office/drawing/2014/main" id="{8734BED7-04F8-44C1-37FA-EC112ACE7B43}"/>
                </a:ext>
              </a:extLst>
            </p:cNvPr>
            <p:cNvSpPr/>
            <p:nvPr/>
          </p:nvSpPr>
          <p:spPr>
            <a:xfrm>
              <a:off x="0" y="0"/>
              <a:ext cx="2477326" cy="5313522"/>
            </a:xfrm>
            <a:custGeom>
              <a:avLst/>
              <a:gdLst/>
              <a:ahLst/>
              <a:cxnLst/>
              <a:rect l="l" t="t" r="r" b="b"/>
              <a:pathLst>
                <a:path w="2477326" h="5313522">
                  <a:moveTo>
                    <a:pt x="0" y="0"/>
                  </a:moveTo>
                  <a:lnTo>
                    <a:pt x="2477326" y="0"/>
                  </a:lnTo>
                  <a:lnTo>
                    <a:pt x="2477326" y="5313522"/>
                  </a:lnTo>
                  <a:lnTo>
                    <a:pt x="0" y="5313522"/>
                  </a:lnTo>
                  <a:close/>
                </a:path>
              </a:pathLst>
            </a:custGeom>
            <a:grpFill/>
          </p:spPr>
          <p:txBody>
            <a:bodyPr/>
            <a:lstStyle/>
            <a:p>
              <a:endParaRPr lang="en-US"/>
            </a:p>
          </p:txBody>
        </p:sp>
        <p:sp>
          <p:nvSpPr>
            <p:cNvPr id="19" name="TextBox 21">
              <a:extLst>
                <a:ext uri="{FF2B5EF4-FFF2-40B4-BE49-F238E27FC236}">
                  <a16:creationId xmlns:a16="http://schemas.microsoft.com/office/drawing/2014/main" id="{B5B83751-E3CF-3BE1-5525-20A65E8AB1F7}"/>
                </a:ext>
              </a:extLst>
            </p:cNvPr>
            <p:cNvSpPr txBox="1"/>
            <p:nvPr/>
          </p:nvSpPr>
          <p:spPr>
            <a:xfrm>
              <a:off x="0" y="-47625"/>
              <a:ext cx="2477326" cy="5361147"/>
            </a:xfrm>
            <a:prstGeom prst="rect">
              <a:avLst/>
            </a:prstGeom>
            <a:grpFill/>
          </p:spPr>
          <p:txBody>
            <a:bodyPr lIns="50800" tIns="50800" rIns="50800" bIns="50800" rtlCol="0" anchor="ctr"/>
            <a:lstStyle/>
            <a:p>
              <a:pPr algn="ctr">
                <a:lnSpc>
                  <a:spcPts val="3220"/>
                </a:lnSpc>
                <a:spcBef>
                  <a:spcPct val="0"/>
                </a:spcBef>
              </a:pPr>
              <a:endParaRPr/>
            </a:p>
          </p:txBody>
        </p:sp>
      </p:grpSp>
      <p:grpSp>
        <p:nvGrpSpPr>
          <p:cNvPr id="20" name="Group 22">
            <a:extLst>
              <a:ext uri="{FF2B5EF4-FFF2-40B4-BE49-F238E27FC236}">
                <a16:creationId xmlns:a16="http://schemas.microsoft.com/office/drawing/2014/main" id="{B1CFFC89-0606-D199-B4FF-D8C9C4410171}"/>
              </a:ext>
            </a:extLst>
          </p:cNvPr>
          <p:cNvGrpSpPr/>
          <p:nvPr/>
        </p:nvGrpSpPr>
        <p:grpSpPr>
          <a:xfrm>
            <a:off x="10322845" y="3134864"/>
            <a:ext cx="3025843" cy="4992076"/>
            <a:chOff x="0" y="0"/>
            <a:chExt cx="988184" cy="1630319"/>
          </a:xfrm>
        </p:grpSpPr>
        <p:sp>
          <p:nvSpPr>
            <p:cNvPr id="21" name="Freeform 23">
              <a:extLst>
                <a:ext uri="{FF2B5EF4-FFF2-40B4-BE49-F238E27FC236}">
                  <a16:creationId xmlns:a16="http://schemas.microsoft.com/office/drawing/2014/main" id="{88498988-3500-D7C9-142D-AD49D6D93117}"/>
                </a:ext>
              </a:extLst>
            </p:cNvPr>
            <p:cNvSpPr/>
            <p:nvPr/>
          </p:nvSpPr>
          <p:spPr>
            <a:xfrm>
              <a:off x="0" y="0"/>
              <a:ext cx="988184" cy="1630319"/>
            </a:xfrm>
            <a:custGeom>
              <a:avLst/>
              <a:gdLst/>
              <a:ahLst/>
              <a:cxnLst/>
              <a:rect l="l" t="t" r="r" b="b"/>
              <a:pathLst>
                <a:path w="988184" h="1630319">
                  <a:moveTo>
                    <a:pt x="0" y="0"/>
                  </a:moveTo>
                  <a:lnTo>
                    <a:pt x="988184" y="0"/>
                  </a:lnTo>
                  <a:lnTo>
                    <a:pt x="988184" y="1630319"/>
                  </a:lnTo>
                  <a:lnTo>
                    <a:pt x="0" y="1630319"/>
                  </a:lnTo>
                  <a:close/>
                </a:path>
              </a:pathLst>
            </a:custGeom>
            <a:blipFill>
              <a:blip r:embed="rId5"/>
              <a:stretch>
                <a:fillRect l="-60035" r="-60035"/>
              </a:stretch>
            </a:blipFill>
          </p:spPr>
          <p:txBody>
            <a:bodyPr/>
            <a:lstStyle/>
            <a:p>
              <a:endParaRPr lang="en-US"/>
            </a:p>
          </p:txBody>
        </p:sp>
      </p:grpSp>
      <p:grpSp>
        <p:nvGrpSpPr>
          <p:cNvPr id="22" name="Group 24">
            <a:extLst>
              <a:ext uri="{FF2B5EF4-FFF2-40B4-BE49-F238E27FC236}">
                <a16:creationId xmlns:a16="http://schemas.microsoft.com/office/drawing/2014/main" id="{4E501CEB-6E29-3CD8-ECD1-E23E67898B17}"/>
              </a:ext>
            </a:extLst>
          </p:cNvPr>
          <p:cNvGrpSpPr/>
          <p:nvPr/>
        </p:nvGrpSpPr>
        <p:grpSpPr>
          <a:xfrm>
            <a:off x="566788" y="313292"/>
            <a:ext cx="15816967" cy="1072246"/>
            <a:chOff x="-311878" y="-1471417"/>
            <a:chExt cx="21089289" cy="2821378"/>
          </a:xfrm>
        </p:grpSpPr>
        <p:sp>
          <p:nvSpPr>
            <p:cNvPr id="23" name="Freeform 25">
              <a:extLst>
                <a:ext uri="{FF2B5EF4-FFF2-40B4-BE49-F238E27FC236}">
                  <a16:creationId xmlns:a16="http://schemas.microsoft.com/office/drawing/2014/main" id="{52C1D362-C898-48A2-6EAD-ECBD22FC68F3}"/>
                </a:ext>
              </a:extLst>
            </p:cNvPr>
            <p:cNvSpPr/>
            <p:nvPr/>
          </p:nvSpPr>
          <p:spPr>
            <a:xfrm>
              <a:off x="1" y="291743"/>
              <a:ext cx="20777410" cy="1058218"/>
            </a:xfrm>
            <a:custGeom>
              <a:avLst/>
              <a:gdLst/>
              <a:ahLst/>
              <a:cxnLst/>
              <a:rect l="l" t="t" r="r" b="b"/>
              <a:pathLst>
                <a:path w="20777411" h="1058218">
                  <a:moveTo>
                    <a:pt x="0" y="0"/>
                  </a:moveTo>
                  <a:lnTo>
                    <a:pt x="20777411" y="0"/>
                  </a:lnTo>
                  <a:lnTo>
                    <a:pt x="20777411" y="1058218"/>
                  </a:lnTo>
                  <a:lnTo>
                    <a:pt x="0" y="1058218"/>
                  </a:lnTo>
                  <a:close/>
                </a:path>
              </a:pathLst>
            </a:custGeom>
            <a:blipFill>
              <a:blip r:embed="rId6">
                <a:alphaModFix amt="0"/>
              </a:blip>
              <a:stretch>
                <a:fillRect t="-122546" r="47188" b="-181539"/>
              </a:stretch>
            </a:blipFill>
          </p:spPr>
          <p:txBody>
            <a:bodyPr/>
            <a:lstStyle/>
            <a:p>
              <a:endParaRPr lang="en-US"/>
            </a:p>
          </p:txBody>
        </p:sp>
        <p:sp>
          <p:nvSpPr>
            <p:cNvPr id="24" name="TextBox 26">
              <a:extLst>
                <a:ext uri="{FF2B5EF4-FFF2-40B4-BE49-F238E27FC236}">
                  <a16:creationId xmlns:a16="http://schemas.microsoft.com/office/drawing/2014/main" id="{AF039E26-A860-03E7-B44A-A98D2CE6008A}"/>
                </a:ext>
              </a:extLst>
            </p:cNvPr>
            <p:cNvSpPr txBox="1"/>
            <p:nvPr/>
          </p:nvSpPr>
          <p:spPr>
            <a:xfrm>
              <a:off x="-311878" y="-1471417"/>
              <a:ext cx="20455586" cy="1757413"/>
            </a:xfrm>
            <a:prstGeom prst="rect">
              <a:avLst/>
            </a:prstGeom>
          </p:spPr>
          <p:txBody>
            <a:bodyPr lIns="0" tIns="0" rIns="0" bIns="0" rtlCol="0" anchor="ctr"/>
            <a:lstStyle/>
            <a:p>
              <a:pPr algn="l">
                <a:lnSpc>
                  <a:spcPts val="5040"/>
                </a:lnSpc>
              </a:pPr>
              <a:r>
                <a:rPr lang="en-US" sz="3600" b="1"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Aptos Bold"/>
                </a:rPr>
                <a:t>Recent crisis have exposed interconnected vulnerabilities</a:t>
              </a:r>
            </a:p>
          </p:txBody>
        </p:sp>
      </p:grpSp>
      <p:grpSp>
        <p:nvGrpSpPr>
          <p:cNvPr id="25" name="Group 27">
            <a:extLst>
              <a:ext uri="{FF2B5EF4-FFF2-40B4-BE49-F238E27FC236}">
                <a16:creationId xmlns:a16="http://schemas.microsoft.com/office/drawing/2014/main" id="{D5822822-7096-6FA3-D25D-F516C31198E5}"/>
              </a:ext>
            </a:extLst>
          </p:cNvPr>
          <p:cNvGrpSpPr/>
          <p:nvPr/>
        </p:nvGrpSpPr>
        <p:grpSpPr>
          <a:xfrm>
            <a:off x="3836539" y="3134864"/>
            <a:ext cx="3025843" cy="4992076"/>
            <a:chOff x="0" y="0"/>
            <a:chExt cx="988184" cy="1630319"/>
          </a:xfrm>
        </p:grpSpPr>
        <p:sp>
          <p:nvSpPr>
            <p:cNvPr id="26" name="Freeform 28">
              <a:extLst>
                <a:ext uri="{FF2B5EF4-FFF2-40B4-BE49-F238E27FC236}">
                  <a16:creationId xmlns:a16="http://schemas.microsoft.com/office/drawing/2014/main" id="{91D8C30D-4E9F-FE57-EEF5-B603F57DADAB}"/>
                </a:ext>
              </a:extLst>
            </p:cNvPr>
            <p:cNvSpPr/>
            <p:nvPr/>
          </p:nvSpPr>
          <p:spPr>
            <a:xfrm>
              <a:off x="0" y="0"/>
              <a:ext cx="988184" cy="1630319"/>
            </a:xfrm>
            <a:custGeom>
              <a:avLst/>
              <a:gdLst/>
              <a:ahLst/>
              <a:cxnLst/>
              <a:rect l="l" t="t" r="r" b="b"/>
              <a:pathLst>
                <a:path w="988184" h="1630319">
                  <a:moveTo>
                    <a:pt x="0" y="0"/>
                  </a:moveTo>
                  <a:lnTo>
                    <a:pt x="988184" y="0"/>
                  </a:lnTo>
                  <a:lnTo>
                    <a:pt x="988184" y="1630319"/>
                  </a:lnTo>
                  <a:lnTo>
                    <a:pt x="0" y="1630319"/>
                  </a:lnTo>
                  <a:close/>
                </a:path>
              </a:pathLst>
            </a:custGeom>
            <a:blipFill>
              <a:blip r:embed="rId7"/>
              <a:stretch>
                <a:fillRect l="-58300" r="-135000"/>
              </a:stretch>
            </a:blipFill>
          </p:spPr>
          <p:txBody>
            <a:bodyPr/>
            <a:lstStyle/>
            <a:p>
              <a:endParaRPr lang="en-US"/>
            </a:p>
          </p:txBody>
        </p:sp>
      </p:grpSp>
      <p:sp>
        <p:nvSpPr>
          <p:cNvPr id="27" name="TextBox 29">
            <a:extLst>
              <a:ext uri="{FF2B5EF4-FFF2-40B4-BE49-F238E27FC236}">
                <a16:creationId xmlns:a16="http://schemas.microsoft.com/office/drawing/2014/main" id="{1958AFC4-34E2-19B2-1098-3587DDF7529B}"/>
              </a:ext>
            </a:extLst>
          </p:cNvPr>
          <p:cNvSpPr txBox="1"/>
          <p:nvPr/>
        </p:nvSpPr>
        <p:spPr>
          <a:xfrm>
            <a:off x="800697" y="8260682"/>
            <a:ext cx="2614856" cy="1053686"/>
          </a:xfrm>
          <a:prstGeom prst="rect">
            <a:avLst/>
          </a:prstGeom>
        </p:spPr>
        <p:txBody>
          <a:bodyPr wrap="square" lIns="0" tIns="0" rIns="0" bIns="0" rtlCol="0" anchor="t">
            <a:spAutoFit/>
          </a:bodyPr>
          <a:lstStyle/>
          <a:p>
            <a:pPr algn="ctr">
              <a:lnSpc>
                <a:spcPts val="2836"/>
              </a:lnSpc>
            </a:pPr>
            <a:r>
              <a:rPr lang="en-US" sz="2000" b="1" dirty="0">
                <a:solidFill>
                  <a:srgbClr val="FFFFFF"/>
                </a:solidFill>
                <a:latin typeface="Open Sans" panose="020B0606030504020204" pitchFamily="34" charset="0"/>
                <a:ea typeface="Open Sans" panose="020B0606030504020204" pitchFamily="34" charset="0"/>
                <a:cs typeface="Open Sans" panose="020B0606030504020204" pitchFamily="34" charset="0"/>
                <a:sym typeface="Canva Sans Bold"/>
              </a:rPr>
              <a:t>Climate and environmental risks and natural hazards</a:t>
            </a:r>
          </a:p>
        </p:txBody>
      </p:sp>
      <p:sp>
        <p:nvSpPr>
          <p:cNvPr id="28" name="TextBox 30">
            <a:extLst>
              <a:ext uri="{FF2B5EF4-FFF2-40B4-BE49-F238E27FC236}">
                <a16:creationId xmlns:a16="http://schemas.microsoft.com/office/drawing/2014/main" id="{9515B058-6CA2-C7B6-0F0B-163A4D324ADF}"/>
              </a:ext>
            </a:extLst>
          </p:cNvPr>
          <p:cNvSpPr txBox="1"/>
          <p:nvPr/>
        </p:nvSpPr>
        <p:spPr>
          <a:xfrm>
            <a:off x="7344006" y="8471841"/>
            <a:ext cx="2465661" cy="709229"/>
          </a:xfrm>
          <a:prstGeom prst="rect">
            <a:avLst/>
          </a:prstGeom>
        </p:spPr>
        <p:txBody>
          <a:bodyPr wrap="square" lIns="0" tIns="0" rIns="0" bIns="0" rtlCol="0" anchor="t">
            <a:spAutoFit/>
          </a:bodyPr>
          <a:lstStyle/>
          <a:p>
            <a:pPr algn="ctr">
              <a:lnSpc>
                <a:spcPts val="2836"/>
              </a:lnSpc>
            </a:pPr>
            <a:r>
              <a:rPr lang="en-US" sz="2000" b="1" dirty="0">
                <a:solidFill>
                  <a:srgbClr val="FFFFFF"/>
                </a:solidFill>
                <a:latin typeface="Open Sans" panose="020B0606030504020204" pitchFamily="34" charset="0"/>
                <a:ea typeface="Open Sans" panose="020B0606030504020204" pitchFamily="34" charset="0"/>
                <a:cs typeface="Open Sans" panose="020B0606030504020204" pitchFamily="34" charset="0"/>
                <a:sym typeface="Canva Sans Bold"/>
              </a:rPr>
              <a:t>Supply chain volatility</a:t>
            </a:r>
            <a:endParaRPr lang="en-US" sz="2000" b="1"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TextBox 31">
            <a:extLst>
              <a:ext uri="{FF2B5EF4-FFF2-40B4-BE49-F238E27FC236}">
                <a16:creationId xmlns:a16="http://schemas.microsoft.com/office/drawing/2014/main" id="{9B8492D2-3AC7-50FB-A12D-15310EDDA98C}"/>
              </a:ext>
            </a:extLst>
          </p:cNvPr>
          <p:cNvSpPr txBox="1"/>
          <p:nvPr/>
        </p:nvSpPr>
        <p:spPr>
          <a:xfrm>
            <a:off x="14575838" y="3614278"/>
            <a:ext cx="2448328" cy="820738"/>
          </a:xfrm>
          <a:prstGeom prst="rect">
            <a:avLst/>
          </a:prstGeom>
        </p:spPr>
        <p:txBody>
          <a:bodyPr lIns="0" tIns="0" rIns="0" bIns="0" rtlCol="0" anchor="t">
            <a:spAutoFit/>
          </a:bodyPr>
          <a:lstStyle/>
          <a:p>
            <a:pPr algn="ctr">
              <a:lnSpc>
                <a:spcPts val="3236"/>
              </a:lnSpc>
            </a:pPr>
            <a:r>
              <a:rPr lang="en-US" sz="3000" dirty="0">
                <a:solidFill>
                  <a:srgbClr val="F8D54B"/>
                </a:solidFill>
                <a:latin typeface="Open Sans" panose="020B0606030504020204" pitchFamily="34" charset="0"/>
                <a:ea typeface="Open Sans" panose="020B0606030504020204" pitchFamily="34" charset="0"/>
                <a:cs typeface="Open Sans" panose="020B0606030504020204" pitchFamily="34" charset="0"/>
                <a:sym typeface="Canva Sans Bold"/>
              </a:rPr>
              <a:t>Strong institutions</a:t>
            </a:r>
          </a:p>
        </p:txBody>
      </p:sp>
      <p:sp>
        <p:nvSpPr>
          <p:cNvPr id="30" name="TextBox 32">
            <a:extLst>
              <a:ext uri="{FF2B5EF4-FFF2-40B4-BE49-F238E27FC236}">
                <a16:creationId xmlns:a16="http://schemas.microsoft.com/office/drawing/2014/main" id="{0FACDA0F-CE51-5831-D382-5AFE0364BEB6}"/>
              </a:ext>
            </a:extLst>
          </p:cNvPr>
          <p:cNvSpPr txBox="1"/>
          <p:nvPr/>
        </p:nvSpPr>
        <p:spPr>
          <a:xfrm>
            <a:off x="4066827" y="8455925"/>
            <a:ext cx="2670633" cy="694614"/>
          </a:xfrm>
          <a:prstGeom prst="rect">
            <a:avLst/>
          </a:prstGeom>
        </p:spPr>
        <p:txBody>
          <a:bodyPr wrap="square" lIns="0" tIns="0" rIns="0" bIns="0" rtlCol="0" anchor="t">
            <a:spAutoFit/>
          </a:bodyPr>
          <a:lstStyle/>
          <a:p>
            <a:pPr algn="ctr">
              <a:lnSpc>
                <a:spcPts val="2836"/>
              </a:lnSpc>
            </a:pPr>
            <a:r>
              <a:rPr lang="en-US" sz="2000" b="1" dirty="0">
                <a:solidFill>
                  <a:srgbClr val="FFFFFF"/>
                </a:solidFill>
                <a:latin typeface="Open Sans" panose="020B0606030504020204" pitchFamily="34" charset="0"/>
                <a:ea typeface="Open Sans" panose="020B0606030504020204" pitchFamily="34" charset="0"/>
                <a:cs typeface="Open Sans" panose="020B0606030504020204" pitchFamily="34" charset="0"/>
                <a:sym typeface="Canva Sans Bold"/>
              </a:rPr>
              <a:t>Market disruptions and economic shifts</a:t>
            </a:r>
            <a:endParaRPr lang="en-US" sz="2000" b="1"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TextBox 33">
            <a:extLst>
              <a:ext uri="{FF2B5EF4-FFF2-40B4-BE49-F238E27FC236}">
                <a16:creationId xmlns:a16="http://schemas.microsoft.com/office/drawing/2014/main" id="{BCED586A-D663-B5C6-2809-1900E75AB0A2}"/>
              </a:ext>
            </a:extLst>
          </p:cNvPr>
          <p:cNvSpPr txBox="1"/>
          <p:nvPr/>
        </p:nvSpPr>
        <p:spPr>
          <a:xfrm>
            <a:off x="10607694" y="8431500"/>
            <a:ext cx="2465661" cy="709229"/>
          </a:xfrm>
          <a:prstGeom prst="rect">
            <a:avLst/>
          </a:prstGeom>
        </p:spPr>
        <p:txBody>
          <a:bodyPr wrap="square" lIns="0" tIns="0" rIns="0" bIns="0" rtlCol="0" anchor="t">
            <a:spAutoFit/>
          </a:bodyPr>
          <a:lstStyle/>
          <a:p>
            <a:pPr algn="ctr">
              <a:lnSpc>
                <a:spcPts val="2836"/>
              </a:lnSpc>
            </a:pPr>
            <a:r>
              <a:rPr lang="en-US" sz="2000" b="1" dirty="0">
                <a:solidFill>
                  <a:srgbClr val="FFFFFF"/>
                </a:solidFill>
                <a:latin typeface="Open Sans" panose="020B0606030504020204" pitchFamily="34" charset="0"/>
                <a:ea typeface="Open Sans" panose="020B0606030504020204" pitchFamily="34" charset="0"/>
                <a:cs typeface="Open Sans" panose="020B0606030504020204" pitchFamily="34" charset="0"/>
                <a:sym typeface="Canva Sans Bold"/>
              </a:rPr>
              <a:t>Conflict and displacement</a:t>
            </a:r>
            <a:endParaRPr lang="en-US" sz="2000" b="1" dirty="0">
              <a:solidFill>
                <a:srgbClr val="FFFFFF"/>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2" name="TextBox 34">
            <a:extLst>
              <a:ext uri="{FF2B5EF4-FFF2-40B4-BE49-F238E27FC236}">
                <a16:creationId xmlns:a16="http://schemas.microsoft.com/office/drawing/2014/main" id="{CA81C7B8-1DB9-AD7C-BF51-EE40E0B71292}"/>
              </a:ext>
            </a:extLst>
          </p:cNvPr>
          <p:cNvSpPr txBox="1"/>
          <p:nvPr/>
        </p:nvSpPr>
        <p:spPr>
          <a:xfrm>
            <a:off x="7679406" y="3124962"/>
            <a:ext cx="2354704" cy="231730"/>
          </a:xfrm>
          <a:prstGeom prst="rect">
            <a:avLst/>
          </a:prstGeom>
        </p:spPr>
        <p:txBody>
          <a:bodyPr lIns="0" tIns="0" rIns="0" bIns="0" rtlCol="0" anchor="t">
            <a:spAutoFit/>
          </a:bodyPr>
          <a:lstStyle/>
          <a:p>
            <a:pPr algn="r">
              <a:lnSpc>
                <a:spcPts val="2071"/>
              </a:lnSpc>
            </a:pPr>
            <a:r>
              <a:rPr lang="en-US" sz="900" dirty="0">
                <a:solidFill>
                  <a:srgbClr val="FFFFFF"/>
                </a:solidFill>
                <a:latin typeface="Canva Sans"/>
                <a:ea typeface="Canva Sans"/>
                <a:cs typeface="Canva Sans"/>
                <a:sym typeface="Canva Sans"/>
              </a:rPr>
              <a:t>©  NYT 2022</a:t>
            </a:r>
          </a:p>
        </p:txBody>
      </p:sp>
      <p:sp>
        <p:nvSpPr>
          <p:cNvPr id="33" name="TextBox 35">
            <a:extLst>
              <a:ext uri="{FF2B5EF4-FFF2-40B4-BE49-F238E27FC236}">
                <a16:creationId xmlns:a16="http://schemas.microsoft.com/office/drawing/2014/main" id="{183B0312-6CB8-C518-1238-DEF3DA886ECC}"/>
              </a:ext>
            </a:extLst>
          </p:cNvPr>
          <p:cNvSpPr txBox="1"/>
          <p:nvPr/>
        </p:nvSpPr>
        <p:spPr>
          <a:xfrm>
            <a:off x="4533782" y="2839514"/>
            <a:ext cx="2247054" cy="517178"/>
          </a:xfrm>
          <a:prstGeom prst="rect">
            <a:avLst/>
          </a:prstGeom>
        </p:spPr>
        <p:txBody>
          <a:bodyPr lIns="0" tIns="0" rIns="0" bIns="0" rtlCol="0" anchor="t">
            <a:spAutoFit/>
          </a:bodyPr>
          <a:lstStyle/>
          <a:p>
            <a:pPr algn="r">
              <a:lnSpc>
                <a:spcPts val="2071"/>
              </a:lnSpc>
            </a:pPr>
            <a:endParaRPr sz="900"/>
          </a:p>
          <a:p>
            <a:pPr algn="r">
              <a:lnSpc>
                <a:spcPts val="2071"/>
              </a:lnSpc>
            </a:pPr>
            <a:r>
              <a:rPr lang="en-US" sz="900">
                <a:solidFill>
                  <a:srgbClr val="FFFFFF"/>
                </a:solidFill>
                <a:latin typeface="Canva Sans"/>
                <a:ea typeface="Canva Sans"/>
                <a:cs typeface="Canva Sans"/>
                <a:sym typeface="Canva Sans"/>
              </a:rPr>
              <a:t>©  NYT 2022</a:t>
            </a:r>
          </a:p>
        </p:txBody>
      </p:sp>
      <p:sp>
        <p:nvSpPr>
          <p:cNvPr id="34" name="TextBox 37">
            <a:extLst>
              <a:ext uri="{FF2B5EF4-FFF2-40B4-BE49-F238E27FC236}">
                <a16:creationId xmlns:a16="http://schemas.microsoft.com/office/drawing/2014/main" id="{429C4B7B-57C7-1E0F-0720-90DAAE0BFF02}"/>
              </a:ext>
            </a:extLst>
          </p:cNvPr>
          <p:cNvSpPr txBox="1"/>
          <p:nvPr/>
        </p:nvSpPr>
        <p:spPr>
          <a:xfrm>
            <a:off x="10899854" y="3124962"/>
            <a:ext cx="2354704" cy="231730"/>
          </a:xfrm>
          <a:prstGeom prst="rect">
            <a:avLst/>
          </a:prstGeom>
        </p:spPr>
        <p:txBody>
          <a:bodyPr lIns="0" tIns="0" rIns="0" bIns="0" rtlCol="0" anchor="t">
            <a:spAutoFit/>
          </a:bodyPr>
          <a:lstStyle/>
          <a:p>
            <a:pPr algn="r">
              <a:lnSpc>
                <a:spcPts val="2071"/>
              </a:lnSpc>
            </a:pPr>
            <a:r>
              <a:rPr lang="en-US" sz="900">
                <a:solidFill>
                  <a:srgbClr val="FFFFFF"/>
                </a:solidFill>
                <a:latin typeface="Canva Sans"/>
                <a:ea typeface="Canva Sans"/>
                <a:cs typeface="Canva Sans"/>
                <a:sym typeface="Canva Sans"/>
              </a:rPr>
              <a:t>©  Nature 2022</a:t>
            </a:r>
          </a:p>
        </p:txBody>
      </p:sp>
      <p:sp>
        <p:nvSpPr>
          <p:cNvPr id="35" name="TextBox 38">
            <a:extLst>
              <a:ext uri="{FF2B5EF4-FFF2-40B4-BE49-F238E27FC236}">
                <a16:creationId xmlns:a16="http://schemas.microsoft.com/office/drawing/2014/main" id="{82C4DF8C-37ED-5AD7-73AE-F4E413295508}"/>
              </a:ext>
            </a:extLst>
          </p:cNvPr>
          <p:cNvSpPr txBox="1"/>
          <p:nvPr/>
        </p:nvSpPr>
        <p:spPr>
          <a:xfrm>
            <a:off x="14575838" y="5188643"/>
            <a:ext cx="2448328" cy="820738"/>
          </a:xfrm>
          <a:prstGeom prst="rect">
            <a:avLst/>
          </a:prstGeom>
        </p:spPr>
        <p:txBody>
          <a:bodyPr lIns="0" tIns="0" rIns="0" bIns="0" rtlCol="0" anchor="t">
            <a:spAutoFit/>
          </a:bodyPr>
          <a:lstStyle/>
          <a:p>
            <a:pPr algn="ctr">
              <a:lnSpc>
                <a:spcPts val="3236"/>
              </a:lnSpc>
            </a:pPr>
            <a:r>
              <a:rPr lang="en-US" sz="3000" dirty="0">
                <a:solidFill>
                  <a:srgbClr val="F8D54B"/>
                </a:solidFill>
                <a:latin typeface="Open Sans" panose="020B0606030504020204" pitchFamily="34" charset="0"/>
                <a:ea typeface="Open Sans" panose="020B0606030504020204" pitchFamily="34" charset="0"/>
                <a:cs typeface="Open Sans" panose="020B0606030504020204" pitchFamily="34" charset="0"/>
                <a:sym typeface="Canva Sans Bold"/>
              </a:rPr>
              <a:t>Transparent markets</a:t>
            </a:r>
          </a:p>
        </p:txBody>
      </p:sp>
      <p:sp>
        <p:nvSpPr>
          <p:cNvPr id="36" name="TextBox 39">
            <a:extLst>
              <a:ext uri="{FF2B5EF4-FFF2-40B4-BE49-F238E27FC236}">
                <a16:creationId xmlns:a16="http://schemas.microsoft.com/office/drawing/2014/main" id="{59928CDB-B92C-D6F8-0017-37268950CF89}"/>
              </a:ext>
            </a:extLst>
          </p:cNvPr>
          <p:cNvSpPr txBox="1"/>
          <p:nvPr/>
        </p:nvSpPr>
        <p:spPr>
          <a:xfrm>
            <a:off x="14306992" y="6763008"/>
            <a:ext cx="2986021" cy="820738"/>
          </a:xfrm>
          <a:prstGeom prst="rect">
            <a:avLst/>
          </a:prstGeom>
        </p:spPr>
        <p:txBody>
          <a:bodyPr wrap="square" lIns="0" tIns="0" rIns="0" bIns="0" rtlCol="0" anchor="t">
            <a:spAutoFit/>
          </a:bodyPr>
          <a:lstStyle/>
          <a:p>
            <a:pPr algn="ctr">
              <a:lnSpc>
                <a:spcPts val="3236"/>
              </a:lnSpc>
            </a:pPr>
            <a:r>
              <a:rPr lang="en-US" sz="3000" dirty="0">
                <a:solidFill>
                  <a:srgbClr val="F8D54B"/>
                </a:solidFill>
                <a:latin typeface="Open Sans" panose="020B0606030504020204" pitchFamily="34" charset="0"/>
                <a:ea typeface="Open Sans" panose="020B0606030504020204" pitchFamily="34" charset="0"/>
                <a:cs typeface="Open Sans" panose="020B0606030504020204" pitchFamily="34" charset="0"/>
                <a:sym typeface="Canva Sans Bold"/>
              </a:rPr>
              <a:t>Social protection systems</a:t>
            </a:r>
          </a:p>
        </p:txBody>
      </p:sp>
      <p:sp>
        <p:nvSpPr>
          <p:cNvPr id="37" name="TextBox 40">
            <a:extLst>
              <a:ext uri="{FF2B5EF4-FFF2-40B4-BE49-F238E27FC236}">
                <a16:creationId xmlns:a16="http://schemas.microsoft.com/office/drawing/2014/main" id="{A4AEAEA1-3F20-4AC5-BDF2-6CCF16560F00}"/>
              </a:ext>
            </a:extLst>
          </p:cNvPr>
          <p:cNvSpPr txBox="1"/>
          <p:nvPr/>
        </p:nvSpPr>
        <p:spPr>
          <a:xfrm>
            <a:off x="14575838" y="8337372"/>
            <a:ext cx="2448328" cy="820738"/>
          </a:xfrm>
          <a:prstGeom prst="rect">
            <a:avLst/>
          </a:prstGeom>
        </p:spPr>
        <p:txBody>
          <a:bodyPr lIns="0" tIns="0" rIns="0" bIns="0" rtlCol="0" anchor="t">
            <a:spAutoFit/>
          </a:bodyPr>
          <a:lstStyle/>
          <a:p>
            <a:pPr algn="ctr">
              <a:lnSpc>
                <a:spcPts val="3236"/>
              </a:lnSpc>
            </a:pPr>
            <a:r>
              <a:rPr lang="en-US" sz="3000" dirty="0">
                <a:solidFill>
                  <a:srgbClr val="F8D54B"/>
                </a:solidFill>
                <a:latin typeface="Open Sans" panose="020B0606030504020204" pitchFamily="34" charset="0"/>
                <a:ea typeface="Open Sans" panose="020B0606030504020204" pitchFamily="34" charset="0"/>
                <a:cs typeface="Open Sans" panose="020B0606030504020204" pitchFamily="34" charset="0"/>
                <a:sym typeface="Canva Sans Bold"/>
              </a:rPr>
              <a:t>Early </a:t>
            </a:r>
            <a:br>
              <a:rPr lang="en-US" sz="3000" dirty="0">
                <a:solidFill>
                  <a:srgbClr val="F8D54B"/>
                </a:solidFill>
                <a:latin typeface="Open Sans" panose="020B0606030504020204" pitchFamily="34" charset="0"/>
                <a:ea typeface="Open Sans" panose="020B0606030504020204" pitchFamily="34" charset="0"/>
                <a:cs typeface="Open Sans" panose="020B0606030504020204" pitchFamily="34" charset="0"/>
                <a:sym typeface="Canva Sans Bold"/>
              </a:rPr>
            </a:br>
            <a:r>
              <a:rPr lang="en-US" sz="3000" dirty="0">
                <a:solidFill>
                  <a:srgbClr val="F8D54B"/>
                </a:solidFill>
                <a:latin typeface="Open Sans" panose="020B0606030504020204" pitchFamily="34" charset="0"/>
                <a:ea typeface="Open Sans" panose="020B0606030504020204" pitchFamily="34" charset="0"/>
                <a:cs typeface="Open Sans" panose="020B0606030504020204" pitchFamily="34" charset="0"/>
                <a:sym typeface="Canva Sans Bold"/>
              </a:rPr>
              <a:t>warning</a:t>
            </a:r>
          </a:p>
        </p:txBody>
      </p:sp>
      <p:pic>
        <p:nvPicPr>
          <p:cNvPr id="38" name="Picture 46" descr="February 12, 2023 Turkey- Syria earthquake news | CNN">
            <a:extLst>
              <a:ext uri="{FF2B5EF4-FFF2-40B4-BE49-F238E27FC236}">
                <a16:creationId xmlns:a16="http://schemas.microsoft.com/office/drawing/2014/main" id="{03CC410A-B80E-48C6-408A-A6CF7447720F}"/>
              </a:ext>
            </a:extLst>
          </p:cNvPr>
          <p:cNvPicPr>
            <a:picLocks noChangeAspect="1"/>
          </p:cNvPicPr>
          <p:nvPr/>
        </p:nvPicPr>
        <p:blipFill>
          <a:blip r:embed="rId8"/>
          <a:srcRect l="48241" t="-57" r="19013" b="817"/>
          <a:stretch>
            <a:fillRect/>
          </a:stretch>
        </p:blipFill>
        <p:spPr>
          <a:xfrm>
            <a:off x="560065" y="3134151"/>
            <a:ext cx="3023735" cy="4949750"/>
          </a:xfrm>
          <a:prstGeom prst="rect">
            <a:avLst/>
          </a:prstGeom>
        </p:spPr>
      </p:pic>
      <p:sp>
        <p:nvSpPr>
          <p:cNvPr id="39" name="TextBox 36">
            <a:extLst>
              <a:ext uri="{FF2B5EF4-FFF2-40B4-BE49-F238E27FC236}">
                <a16:creationId xmlns:a16="http://schemas.microsoft.com/office/drawing/2014/main" id="{8075531E-EA18-059F-86D3-BE6CDBE6025E}"/>
              </a:ext>
            </a:extLst>
          </p:cNvPr>
          <p:cNvSpPr txBox="1"/>
          <p:nvPr/>
        </p:nvSpPr>
        <p:spPr>
          <a:xfrm>
            <a:off x="1231583" y="2839514"/>
            <a:ext cx="2262433" cy="517178"/>
          </a:xfrm>
          <a:prstGeom prst="rect">
            <a:avLst/>
          </a:prstGeom>
        </p:spPr>
        <p:txBody>
          <a:bodyPr lIns="0" tIns="0" rIns="0" bIns="0" rtlCol="0" anchor="t">
            <a:spAutoFit/>
          </a:bodyPr>
          <a:lstStyle/>
          <a:p>
            <a:pPr algn="r">
              <a:lnSpc>
                <a:spcPts val="2071"/>
              </a:lnSpc>
            </a:pPr>
            <a:endParaRPr sz="900" dirty="0"/>
          </a:p>
          <a:p>
            <a:pPr algn="r">
              <a:lnSpc>
                <a:spcPts val="2071"/>
              </a:lnSpc>
            </a:pPr>
            <a:r>
              <a:rPr lang="en-US" sz="900" dirty="0">
                <a:solidFill>
                  <a:srgbClr val="FFFFFF"/>
                </a:solidFill>
                <a:latin typeface="Canva Sans"/>
                <a:ea typeface="Canva Sans"/>
                <a:cs typeface="Canva Sans"/>
                <a:sym typeface="Canva Sans"/>
              </a:rPr>
              <a:t>©  CNN 2023</a:t>
            </a:r>
            <a:endParaRPr lang="en-US" sz="900" dirty="0">
              <a:solidFill>
                <a:srgbClr val="FFFFFF"/>
              </a:solidFill>
              <a:latin typeface="Canva Sans"/>
              <a:ea typeface="Canva Sans"/>
              <a:cs typeface="Canva Sans"/>
            </a:endParaRPr>
          </a:p>
        </p:txBody>
      </p:sp>
      <p:pic>
        <p:nvPicPr>
          <p:cNvPr id="40" name="Imagen 39">
            <a:extLst>
              <a:ext uri="{FF2B5EF4-FFF2-40B4-BE49-F238E27FC236}">
                <a16:creationId xmlns:a16="http://schemas.microsoft.com/office/drawing/2014/main" id="{5FEAB611-B995-0AAC-6A97-E99658962E6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981381" y="313292"/>
            <a:ext cx="1981200" cy="1219200"/>
          </a:xfrm>
          <a:prstGeom prst="rect">
            <a:avLst/>
          </a:prstGeom>
        </p:spPr>
      </p:pic>
      <p:sp>
        <p:nvSpPr>
          <p:cNvPr id="41" name="TextBox 29">
            <a:extLst>
              <a:ext uri="{FF2B5EF4-FFF2-40B4-BE49-F238E27FC236}">
                <a16:creationId xmlns:a16="http://schemas.microsoft.com/office/drawing/2014/main" id="{62FC2EB2-A319-900A-D5D5-2EFF1E771CA0}"/>
              </a:ext>
            </a:extLst>
          </p:cNvPr>
          <p:cNvSpPr txBox="1"/>
          <p:nvPr/>
        </p:nvSpPr>
        <p:spPr>
          <a:xfrm>
            <a:off x="566788" y="1708594"/>
            <a:ext cx="11185652" cy="897682"/>
          </a:xfrm>
          <a:prstGeom prst="rect">
            <a:avLst/>
          </a:prstGeom>
        </p:spPr>
        <p:txBody>
          <a:bodyPr wrap="square" lIns="0" tIns="0" rIns="0" bIns="0" rtlCol="0" anchor="t">
            <a:spAutoFit/>
          </a:bodyPr>
          <a:lstStyle/>
          <a:p>
            <a:pPr>
              <a:lnSpc>
                <a:spcPts val="3540"/>
              </a:lnSpc>
            </a:pPr>
            <a:r>
              <a:rPr lang="en-US" sz="2800" b="1" dirty="0">
                <a:solidFill>
                  <a:srgbClr val="3A5C7A"/>
                </a:solidFill>
                <a:latin typeface="Open Sans" panose="020B0606030504020204" pitchFamily="34" charset="0"/>
                <a:ea typeface="Open Sans" panose="020B0606030504020204" pitchFamily="34" charset="0"/>
                <a:cs typeface="Open Sans" panose="020B0606030504020204" pitchFamily="34" charset="0"/>
                <a:sym typeface="Aptos Bold"/>
              </a:rPr>
              <a:t>Shocks in one part of the food system can rapidly cascade across the entire agrifood chain </a:t>
            </a:r>
          </a:p>
        </p:txBody>
      </p:sp>
    </p:spTree>
    <p:extLst>
      <p:ext uri="{BB962C8B-B14F-4D97-AF65-F5344CB8AC3E}">
        <p14:creationId xmlns:p14="http://schemas.microsoft.com/office/powerpoint/2010/main" val="3027593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27" name="Group 2">
            <a:extLst>
              <a:ext uri="{FF2B5EF4-FFF2-40B4-BE49-F238E27FC236}">
                <a16:creationId xmlns:a16="http://schemas.microsoft.com/office/drawing/2014/main" id="{BB594FE1-A620-3A3A-F720-C9E1CD5D8F05}"/>
              </a:ext>
            </a:extLst>
          </p:cNvPr>
          <p:cNvGrpSpPr/>
          <p:nvPr/>
        </p:nvGrpSpPr>
        <p:grpSpPr>
          <a:xfrm>
            <a:off x="0" y="1293976"/>
            <a:ext cx="6203558" cy="8871391"/>
            <a:chOff x="158288" y="144220"/>
            <a:chExt cx="986318" cy="1368950"/>
          </a:xfrm>
        </p:grpSpPr>
        <p:sp>
          <p:nvSpPr>
            <p:cNvPr id="28" name="Freeform 3">
              <a:extLst>
                <a:ext uri="{FF2B5EF4-FFF2-40B4-BE49-F238E27FC236}">
                  <a16:creationId xmlns:a16="http://schemas.microsoft.com/office/drawing/2014/main" id="{1D139AA4-6571-340E-82E0-8D1F154AF5DE}"/>
                </a:ext>
              </a:extLst>
            </p:cNvPr>
            <p:cNvSpPr/>
            <p:nvPr/>
          </p:nvSpPr>
          <p:spPr>
            <a:xfrm>
              <a:off x="158288" y="144220"/>
              <a:ext cx="986318" cy="1368950"/>
            </a:xfrm>
            <a:custGeom>
              <a:avLst/>
              <a:gdLst/>
              <a:ahLst/>
              <a:cxnLst/>
              <a:rect l="l" t="t" r="r" b="b"/>
              <a:pathLst>
                <a:path w="1162751" h="1604283">
                  <a:moveTo>
                    <a:pt x="0" y="0"/>
                  </a:moveTo>
                  <a:lnTo>
                    <a:pt x="1162751" y="0"/>
                  </a:lnTo>
                  <a:lnTo>
                    <a:pt x="1162751" y="1604283"/>
                  </a:lnTo>
                  <a:lnTo>
                    <a:pt x="0" y="1604283"/>
                  </a:lnTo>
                  <a:close/>
                </a:path>
              </a:pathLst>
            </a:custGeom>
            <a:blipFill>
              <a:blip r:embed="rId4"/>
              <a:stretch>
                <a:fillRect l="-53447" r="-53447"/>
              </a:stretch>
            </a:blipFill>
          </p:spPr>
          <p:txBody>
            <a:bodyPr/>
            <a:lstStyle/>
            <a:p>
              <a:endParaRPr lang="en-US"/>
            </a:p>
          </p:txBody>
        </p:sp>
      </p:grpSp>
      <p:sp>
        <p:nvSpPr>
          <p:cNvPr id="14" name="Freeform 21">
            <a:extLst>
              <a:ext uri="{FF2B5EF4-FFF2-40B4-BE49-F238E27FC236}">
                <a16:creationId xmlns:a16="http://schemas.microsoft.com/office/drawing/2014/main" id="{5F95CAA7-49B3-B4D4-D656-076AFC9CA8DD}"/>
              </a:ext>
            </a:extLst>
          </p:cNvPr>
          <p:cNvSpPr/>
          <p:nvPr/>
        </p:nvSpPr>
        <p:spPr>
          <a:xfrm>
            <a:off x="9243141" y="4137129"/>
            <a:ext cx="8931943" cy="1202810"/>
          </a:xfrm>
          <a:custGeom>
            <a:avLst/>
            <a:gdLst/>
            <a:ahLst/>
            <a:cxnLst/>
            <a:rect l="l" t="t" r="r" b="b"/>
            <a:pathLst>
              <a:path w="7955280" h="1226708">
                <a:moveTo>
                  <a:pt x="0" y="0"/>
                </a:moveTo>
                <a:lnTo>
                  <a:pt x="7955280" y="0"/>
                </a:lnTo>
                <a:lnTo>
                  <a:pt x="7955280" y="1226708"/>
                </a:lnTo>
                <a:lnTo>
                  <a:pt x="0" y="1226708"/>
                </a:lnTo>
                <a:close/>
              </a:path>
            </a:pathLst>
          </a:custGeom>
          <a:blipFill>
            <a:blip r:embed="rId5">
              <a:alphaModFix amt="0"/>
            </a:blip>
            <a:stretch>
              <a:fillRect t="-105490" b="-47233"/>
            </a:stretch>
          </a:blipFill>
        </p:spPr>
        <p: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9" name="TextBox 31">
            <a:extLst>
              <a:ext uri="{FF2B5EF4-FFF2-40B4-BE49-F238E27FC236}">
                <a16:creationId xmlns:a16="http://schemas.microsoft.com/office/drawing/2014/main" id="{1D97826B-CE7D-1948-E056-4C1BD066AD85}"/>
              </a:ext>
            </a:extLst>
          </p:cNvPr>
          <p:cNvSpPr txBox="1"/>
          <p:nvPr/>
        </p:nvSpPr>
        <p:spPr>
          <a:xfrm rot="16200000">
            <a:off x="-1075956" y="8769166"/>
            <a:ext cx="2386979" cy="235064"/>
          </a:xfrm>
          <a:prstGeom prst="rect">
            <a:avLst/>
          </a:prstGeom>
        </p:spPr>
        <p:txBody>
          <a:bodyPr lIns="0" tIns="0" rIns="0" bIns="0" rtlCol="0" anchor="t">
            <a:spAutoFit/>
          </a:bodyPr>
          <a:lstStyle/>
          <a:p>
            <a:pPr>
              <a:lnSpc>
                <a:spcPts val="2100"/>
              </a:lnSpc>
            </a:pPr>
            <a:r>
              <a:rPr lang="en-US" sz="1000" dirty="0">
                <a:solidFill>
                  <a:srgbClr val="FFFFFF"/>
                </a:solidFill>
                <a:latin typeface="Canva Sans"/>
                <a:ea typeface="Canva Sans"/>
                <a:cs typeface="Canva Sans"/>
                <a:sym typeface="Canva Sans"/>
              </a:rPr>
              <a:t>© FAO/Anna Poghosyan </a:t>
            </a:r>
          </a:p>
        </p:txBody>
      </p:sp>
      <p:sp>
        <p:nvSpPr>
          <p:cNvPr id="24" name="TextBox 47">
            <a:extLst>
              <a:ext uri="{FF2B5EF4-FFF2-40B4-BE49-F238E27FC236}">
                <a16:creationId xmlns:a16="http://schemas.microsoft.com/office/drawing/2014/main" id="{805C0B3E-8855-D97B-AB6D-84F57C0BB397}"/>
              </a:ext>
            </a:extLst>
          </p:cNvPr>
          <p:cNvSpPr txBox="1"/>
          <p:nvPr/>
        </p:nvSpPr>
        <p:spPr>
          <a:xfrm>
            <a:off x="6387352" y="9680078"/>
            <a:ext cx="11900648" cy="400110"/>
          </a:xfrm>
          <a:prstGeom prst="rect">
            <a:avLst/>
          </a:prstGeom>
          <a:noFill/>
        </p:spPr>
        <p:txBody>
          <a:bodyPr wrap="square" anchor="ctr">
            <a:spAutoFit/>
          </a:bodyPr>
          <a:lstStyle/>
          <a:p>
            <a:pPr algn="ctr"/>
            <a:r>
              <a:rPr sz="2000" i="1"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Strategic reserves are one component of preparedness — not the resilience strategy itself.</a:t>
            </a:r>
          </a:p>
        </p:txBody>
      </p:sp>
      <p:sp>
        <p:nvSpPr>
          <p:cNvPr id="25" name="TextBox 47">
            <a:extLst>
              <a:ext uri="{FF2B5EF4-FFF2-40B4-BE49-F238E27FC236}">
                <a16:creationId xmlns:a16="http://schemas.microsoft.com/office/drawing/2014/main" id="{14EC3228-DFFD-28B6-0948-A5846ACF96B1}"/>
              </a:ext>
            </a:extLst>
          </p:cNvPr>
          <p:cNvSpPr txBox="1"/>
          <p:nvPr/>
        </p:nvSpPr>
        <p:spPr>
          <a:xfrm>
            <a:off x="822957" y="288325"/>
            <a:ext cx="10287000" cy="692369"/>
          </a:xfrm>
          <a:prstGeom prst="rect">
            <a:avLst/>
          </a:prstGeom>
          <a:noFill/>
        </p:spPr>
        <p:txBody>
          <a:bodyPr wrap="square" anchor="ctr">
            <a:spAutoFit/>
          </a:bodyPr>
          <a:lstStyle/>
          <a:p>
            <a:pPr>
              <a:lnSpc>
                <a:spcPts val="5040"/>
              </a:lnSpc>
            </a:pPr>
            <a:r>
              <a:rPr lang="en-US" sz="3600" b="1"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Aptos Bold"/>
              </a:rPr>
              <a:t>Resilience = keep the system function</a:t>
            </a:r>
          </a:p>
        </p:txBody>
      </p:sp>
      <p:pic>
        <p:nvPicPr>
          <p:cNvPr id="26" name="Imagen 25">
            <a:extLst>
              <a:ext uri="{FF2B5EF4-FFF2-40B4-BE49-F238E27FC236}">
                <a16:creationId xmlns:a16="http://schemas.microsoft.com/office/drawing/2014/main" id="{80150021-6A8B-AF67-7351-260F173CD1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981381" y="313292"/>
            <a:ext cx="1981200" cy="1219200"/>
          </a:xfrm>
          <a:prstGeom prst="rect">
            <a:avLst/>
          </a:prstGeom>
        </p:spPr>
      </p:pic>
      <p:sp>
        <p:nvSpPr>
          <p:cNvPr id="34" name="CuadroTexto 33">
            <a:extLst>
              <a:ext uri="{FF2B5EF4-FFF2-40B4-BE49-F238E27FC236}">
                <a16:creationId xmlns:a16="http://schemas.microsoft.com/office/drawing/2014/main" id="{9B36533F-C394-7F25-BBDF-A34ED78E59A5}"/>
              </a:ext>
            </a:extLst>
          </p:cNvPr>
          <p:cNvSpPr txBox="1"/>
          <p:nvPr/>
        </p:nvSpPr>
        <p:spPr>
          <a:xfrm>
            <a:off x="7960659" y="2206455"/>
            <a:ext cx="9722224" cy="6555641"/>
          </a:xfrm>
          <a:prstGeom prst="rect">
            <a:avLst/>
          </a:prstGeom>
          <a:noFill/>
        </p:spPr>
        <p:txBody>
          <a:bodyPr wrap="square" rtlCol="0">
            <a:spAutoFit/>
          </a:bodyPr>
          <a:lstStyle/>
          <a:p>
            <a:pPr marL="745200" indent="-745200" defTabSz="1058400" fontAlgn="ctr">
              <a:spcAft>
                <a:spcPts val="3600"/>
              </a:spcAft>
              <a:buSzPct val="240000"/>
              <a:buBlip>
                <a:blip r:embed="rId7"/>
              </a:buBlip>
            </a:pPr>
            <a:r>
              <a:rPr lang="en-US" sz="3000" b="1" dirty="0">
                <a:solidFill>
                  <a:srgbClr val="3A5C7A"/>
                </a:solidFill>
                <a:latin typeface="Open Sans" panose="020B0606030504020204" pitchFamily="34" charset="0"/>
                <a:ea typeface="Open Sans" panose="020B0606030504020204" pitchFamily="34" charset="0"/>
                <a:cs typeface="Open Sans" panose="020B0606030504020204" pitchFamily="34" charset="0"/>
                <a:sym typeface="Aptos Bold"/>
              </a:rPr>
              <a:t>Resource efficiency </a:t>
            </a:r>
            <a:br>
              <a:rPr lang="en-US" sz="3000" b="1" dirty="0">
                <a:solidFill>
                  <a:srgbClr val="3A5C7A"/>
                </a:solidFill>
                <a:latin typeface="Open Sans" panose="020B0606030504020204" pitchFamily="34" charset="0"/>
                <a:ea typeface="Open Sans" panose="020B0606030504020204" pitchFamily="34" charset="0"/>
                <a:cs typeface="Open Sans" panose="020B0606030504020204" pitchFamily="34" charset="0"/>
                <a:sym typeface="Aptos Bold"/>
              </a:rPr>
            </a:br>
            <a:r>
              <a:rPr lang="en-US" sz="3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sym typeface="Aptos"/>
              </a:rPr>
              <a:t>Water, soil, and climate-smart production</a:t>
            </a:r>
          </a:p>
          <a:p>
            <a:pPr marL="745200" lvl="1" indent="-745200" defTabSz="1058400" fontAlgn="ctr">
              <a:spcAft>
                <a:spcPts val="3600"/>
              </a:spcAft>
              <a:buSzPct val="240000"/>
              <a:buBlip>
                <a:blip r:embed="rId7"/>
              </a:buBlip>
            </a:pPr>
            <a:r>
              <a:rPr lang="en-US" sz="3000" b="1" dirty="0">
                <a:solidFill>
                  <a:srgbClr val="3A5C7A"/>
                </a:solidFill>
                <a:latin typeface="Open Sans" panose="020B0606030504020204" pitchFamily="34" charset="0"/>
                <a:ea typeface="Open Sans" panose="020B0606030504020204" pitchFamily="34" charset="0"/>
                <a:cs typeface="Open Sans" panose="020B0606030504020204" pitchFamily="34" charset="0"/>
              </a:rPr>
              <a:t>Diversification</a:t>
            </a:r>
            <a:br>
              <a:rPr lang="en-US" sz="3000" b="1" dirty="0">
                <a:solidFill>
                  <a:srgbClr val="3A5C7A"/>
                </a:solidFill>
                <a:latin typeface="Open Sans" panose="020B0606030504020204" pitchFamily="34" charset="0"/>
                <a:ea typeface="Open Sans" panose="020B0606030504020204" pitchFamily="34" charset="0"/>
                <a:cs typeface="Open Sans" panose="020B0606030504020204" pitchFamily="34" charset="0"/>
              </a:rPr>
            </a:br>
            <a:r>
              <a:rPr lang="en-US" sz="3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Production, Inputs and supply sources  </a:t>
            </a:r>
            <a:endParaRPr lang="en-US" sz="3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sym typeface="Aptos"/>
            </a:endParaRPr>
          </a:p>
          <a:p>
            <a:pPr marL="745200" indent="-745200" defTabSz="1058400" fontAlgn="ctr">
              <a:spcAft>
                <a:spcPts val="3600"/>
              </a:spcAft>
              <a:buSzPct val="240000"/>
              <a:buBlip>
                <a:blip r:embed="rId7"/>
              </a:buBlip>
            </a:pPr>
            <a:r>
              <a:rPr lang="en-US" sz="3000" b="1" dirty="0">
                <a:solidFill>
                  <a:srgbClr val="3A5C7A"/>
                </a:solidFill>
                <a:latin typeface="Open Sans" panose="020B0606030504020204" pitchFamily="34" charset="0"/>
                <a:ea typeface="Open Sans" panose="020B0606030504020204" pitchFamily="34" charset="0"/>
                <a:cs typeface="Open Sans" panose="020B0606030504020204" pitchFamily="34" charset="0"/>
                <a:sym typeface="Aptos Bold"/>
              </a:rPr>
              <a:t>Preparedness </a:t>
            </a:r>
            <a:br>
              <a:rPr lang="en-US" sz="3000" b="1" dirty="0">
                <a:solidFill>
                  <a:srgbClr val="3A5C7A"/>
                </a:solidFill>
                <a:latin typeface="Open Sans" panose="020B0606030504020204" pitchFamily="34" charset="0"/>
                <a:ea typeface="Open Sans" panose="020B0606030504020204" pitchFamily="34" charset="0"/>
                <a:cs typeface="Open Sans" panose="020B0606030504020204" pitchFamily="34" charset="0"/>
                <a:sym typeface="Aptos Bold"/>
              </a:rPr>
            </a:br>
            <a:r>
              <a:rPr lang="en-US" sz="3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sym typeface="Aptos"/>
              </a:rPr>
              <a:t>Monitoring, contingency planning</a:t>
            </a:r>
          </a:p>
          <a:p>
            <a:pPr marL="745200" lvl="1" indent="-745200" defTabSz="1058400" fontAlgn="ctr">
              <a:spcAft>
                <a:spcPts val="3600"/>
              </a:spcAft>
              <a:buSzPct val="240000"/>
              <a:buBlip>
                <a:blip r:embed="rId7"/>
              </a:buBlip>
            </a:pPr>
            <a:r>
              <a:rPr lang="en-US" sz="3000" b="1" dirty="0">
                <a:solidFill>
                  <a:srgbClr val="3A5C7A"/>
                </a:solidFill>
                <a:latin typeface="Open Sans" panose="020B0606030504020204" pitchFamily="34" charset="0"/>
                <a:ea typeface="Open Sans" panose="020B0606030504020204" pitchFamily="34" charset="0"/>
                <a:cs typeface="Open Sans" panose="020B0606030504020204" pitchFamily="34" charset="0"/>
              </a:rPr>
              <a:t>Strategic Buffers</a:t>
            </a:r>
            <a:br>
              <a:rPr lang="en-US" sz="3000" b="1" dirty="0">
                <a:solidFill>
                  <a:srgbClr val="3A5C7A"/>
                </a:solidFill>
                <a:latin typeface="Open Sans" panose="020B0606030504020204" pitchFamily="34" charset="0"/>
                <a:ea typeface="Open Sans" panose="020B0606030504020204" pitchFamily="34" charset="0"/>
                <a:cs typeface="Open Sans" panose="020B0606030504020204" pitchFamily="34" charset="0"/>
              </a:rPr>
            </a:br>
            <a:r>
              <a:rPr lang="en-US" sz="3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Reserves, storage and processing capacity </a:t>
            </a:r>
            <a:r>
              <a:rPr lang="en-US" sz="30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3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sym typeface="Aptos"/>
            </a:endParaRPr>
          </a:p>
          <a:p>
            <a:pPr marL="745200" lvl="1" indent="-745200" defTabSz="1058400" fontAlgn="ctr">
              <a:spcAft>
                <a:spcPts val="3600"/>
              </a:spcAft>
              <a:buSzPct val="240000"/>
              <a:buBlip>
                <a:blip r:embed="rId7"/>
              </a:buBlip>
            </a:pPr>
            <a:r>
              <a:rPr lang="en-US" sz="3000" b="1" dirty="0">
                <a:solidFill>
                  <a:srgbClr val="3A5C7A"/>
                </a:solidFill>
                <a:latin typeface="Open Sans" panose="020B0606030504020204" pitchFamily="34" charset="0"/>
                <a:ea typeface="Open Sans" panose="020B0606030504020204" pitchFamily="34" charset="0"/>
                <a:cs typeface="Open Sans" panose="020B0606030504020204" pitchFamily="34" charset="0"/>
              </a:rPr>
              <a:t>Inclusion</a:t>
            </a:r>
            <a:r>
              <a:rPr lang="en-US" sz="3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br>
              <a:rPr lang="en-US" sz="3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lang="en-US" sz="3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SMEs, farmers, fishers &amp;local food enterprises</a:t>
            </a:r>
          </a:p>
        </p:txBody>
      </p:sp>
    </p:spTree>
    <p:extLst>
      <p:ext uri="{BB962C8B-B14F-4D97-AF65-F5344CB8AC3E}">
        <p14:creationId xmlns:p14="http://schemas.microsoft.com/office/powerpoint/2010/main" val="690021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DC60C62-1535-7768-7D6A-561A76A24A82}"/>
            </a:ext>
          </a:extLst>
        </p:cNvPr>
        <p:cNvGrpSpPr/>
        <p:nvPr/>
      </p:nvGrpSpPr>
      <p:grpSpPr>
        <a:xfrm>
          <a:off x="0" y="0"/>
          <a:ext cx="0" cy="0"/>
          <a:chOff x="0" y="0"/>
          <a:chExt cx="0" cy="0"/>
        </a:xfrm>
      </p:grpSpPr>
      <p:sp>
        <p:nvSpPr>
          <p:cNvPr id="14" name="Freeform 21">
            <a:extLst>
              <a:ext uri="{FF2B5EF4-FFF2-40B4-BE49-F238E27FC236}">
                <a16:creationId xmlns:a16="http://schemas.microsoft.com/office/drawing/2014/main" id="{E279E5B1-A81E-99CD-4DFE-2F691AAF03F6}"/>
              </a:ext>
            </a:extLst>
          </p:cNvPr>
          <p:cNvSpPr/>
          <p:nvPr/>
        </p:nvSpPr>
        <p:spPr>
          <a:xfrm>
            <a:off x="9243141" y="4137129"/>
            <a:ext cx="8931943" cy="1202810"/>
          </a:xfrm>
          <a:custGeom>
            <a:avLst/>
            <a:gdLst/>
            <a:ahLst/>
            <a:cxnLst/>
            <a:rect l="l" t="t" r="r" b="b"/>
            <a:pathLst>
              <a:path w="7955280" h="1226708">
                <a:moveTo>
                  <a:pt x="0" y="0"/>
                </a:moveTo>
                <a:lnTo>
                  <a:pt x="7955280" y="0"/>
                </a:lnTo>
                <a:lnTo>
                  <a:pt x="7955280" y="1226708"/>
                </a:lnTo>
                <a:lnTo>
                  <a:pt x="0" y="1226708"/>
                </a:lnTo>
                <a:close/>
              </a:path>
            </a:pathLst>
          </a:custGeom>
          <a:blipFill>
            <a:blip r:embed="rId4">
              <a:alphaModFix amt="0"/>
            </a:blip>
            <a:stretch>
              <a:fillRect t="-105490" b="-47233"/>
            </a:stretch>
          </a:blipFill>
        </p:spPr>
        <p: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9" name="TextBox 31">
            <a:extLst>
              <a:ext uri="{FF2B5EF4-FFF2-40B4-BE49-F238E27FC236}">
                <a16:creationId xmlns:a16="http://schemas.microsoft.com/office/drawing/2014/main" id="{58ED5740-FEFD-A1AF-F38E-DC7AF44D85AC}"/>
              </a:ext>
            </a:extLst>
          </p:cNvPr>
          <p:cNvSpPr txBox="1"/>
          <p:nvPr/>
        </p:nvSpPr>
        <p:spPr>
          <a:xfrm rot="16200000">
            <a:off x="-1075956" y="8769166"/>
            <a:ext cx="2386979" cy="235064"/>
          </a:xfrm>
          <a:prstGeom prst="rect">
            <a:avLst/>
          </a:prstGeom>
        </p:spPr>
        <p:txBody>
          <a:bodyPr lIns="0" tIns="0" rIns="0" bIns="0" rtlCol="0" anchor="t">
            <a:spAutoFit/>
          </a:bodyPr>
          <a:lstStyle/>
          <a:p>
            <a:pPr>
              <a:lnSpc>
                <a:spcPts val="2100"/>
              </a:lnSpc>
            </a:pPr>
            <a:r>
              <a:rPr lang="en-US" sz="1000" dirty="0">
                <a:solidFill>
                  <a:srgbClr val="FFFFFF"/>
                </a:solidFill>
                <a:latin typeface="Canva Sans"/>
                <a:ea typeface="Canva Sans"/>
                <a:cs typeface="Canva Sans"/>
                <a:sym typeface="Canva Sans"/>
              </a:rPr>
              <a:t>© FAO/Anna Poghosyan </a:t>
            </a:r>
          </a:p>
        </p:txBody>
      </p:sp>
      <p:sp>
        <p:nvSpPr>
          <p:cNvPr id="25" name="TextBox 47">
            <a:extLst>
              <a:ext uri="{FF2B5EF4-FFF2-40B4-BE49-F238E27FC236}">
                <a16:creationId xmlns:a16="http://schemas.microsoft.com/office/drawing/2014/main" id="{C3D5FE8F-604C-A0FE-7CCC-C34872B31195}"/>
              </a:ext>
            </a:extLst>
          </p:cNvPr>
          <p:cNvSpPr txBox="1"/>
          <p:nvPr/>
        </p:nvSpPr>
        <p:spPr>
          <a:xfrm>
            <a:off x="822957" y="288325"/>
            <a:ext cx="15017678" cy="692369"/>
          </a:xfrm>
          <a:prstGeom prst="rect">
            <a:avLst/>
          </a:prstGeom>
          <a:noFill/>
        </p:spPr>
        <p:txBody>
          <a:bodyPr wrap="square" anchor="ctr">
            <a:spAutoFit/>
          </a:bodyPr>
          <a:lstStyle/>
          <a:p>
            <a:pPr>
              <a:lnSpc>
                <a:spcPts val="5040"/>
              </a:lnSpc>
            </a:pPr>
            <a:r>
              <a:rPr lang="en-US" sz="3600" b="1"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Aptos Bold"/>
              </a:rPr>
              <a:t>Managing transboundary risks through regional cooperation</a:t>
            </a:r>
          </a:p>
        </p:txBody>
      </p:sp>
      <p:pic>
        <p:nvPicPr>
          <p:cNvPr id="26" name="Imagen 25">
            <a:extLst>
              <a:ext uri="{FF2B5EF4-FFF2-40B4-BE49-F238E27FC236}">
                <a16:creationId xmlns:a16="http://schemas.microsoft.com/office/drawing/2014/main" id="{96B65DFF-FC64-594C-6FEF-56FFE075025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981381" y="313292"/>
            <a:ext cx="1981200" cy="1219200"/>
          </a:xfrm>
          <a:prstGeom prst="rect">
            <a:avLst/>
          </a:prstGeom>
        </p:spPr>
      </p:pic>
      <p:sp>
        <p:nvSpPr>
          <p:cNvPr id="34" name="CuadroTexto 33">
            <a:extLst>
              <a:ext uri="{FF2B5EF4-FFF2-40B4-BE49-F238E27FC236}">
                <a16:creationId xmlns:a16="http://schemas.microsoft.com/office/drawing/2014/main" id="{67969E9A-165A-837F-A8E5-976F1D06EA2A}"/>
              </a:ext>
            </a:extLst>
          </p:cNvPr>
          <p:cNvSpPr txBox="1"/>
          <p:nvPr/>
        </p:nvSpPr>
        <p:spPr>
          <a:xfrm>
            <a:off x="8088460" y="2742470"/>
            <a:ext cx="8706916" cy="5416868"/>
          </a:xfrm>
          <a:prstGeom prst="rect">
            <a:avLst/>
          </a:prstGeom>
          <a:noFill/>
        </p:spPr>
        <p:txBody>
          <a:bodyPr wrap="square" rtlCol="0">
            <a:spAutoFit/>
          </a:bodyPr>
          <a:lstStyle/>
          <a:p>
            <a:pPr defTabSz="1058400" fontAlgn="ctr">
              <a:spcAft>
                <a:spcPts val="3600"/>
              </a:spcAft>
              <a:buSzPct val="240000"/>
            </a:pPr>
            <a:r>
              <a:rPr lang="en-US" sz="3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sym typeface="Aptos Bold"/>
              </a:rPr>
              <a:t>Trade corridors </a:t>
            </a:r>
            <a:r>
              <a:rPr lang="en-US" sz="3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sym typeface="Aptos Bold"/>
              </a:rPr>
              <a:t>and continuity of food and input flows </a:t>
            </a:r>
          </a:p>
          <a:p>
            <a:pPr defTabSz="1058400" fontAlgn="ctr">
              <a:spcAft>
                <a:spcPts val="3600"/>
              </a:spcAft>
              <a:buSzPct val="240000"/>
            </a:pPr>
            <a:r>
              <a:rPr lang="en-US" sz="3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sym typeface="Aptos Bold"/>
              </a:rPr>
              <a:t>Shared water, marine ecosystems and </a:t>
            </a:r>
            <a:r>
              <a:rPr lang="en-US" sz="3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sym typeface="Aptos Bold"/>
              </a:rPr>
              <a:t>transboundary biosecurity risks</a:t>
            </a:r>
          </a:p>
          <a:p>
            <a:pPr defTabSz="1058400" fontAlgn="ctr">
              <a:spcAft>
                <a:spcPts val="3600"/>
              </a:spcAft>
              <a:buSzPct val="240000"/>
            </a:pPr>
            <a:r>
              <a:rPr lang="en-US" sz="3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sym typeface="Aptos Bold"/>
              </a:rPr>
              <a:t>One Health</a:t>
            </a:r>
            <a:r>
              <a:rPr lang="en-US" sz="3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sym typeface="Aptos Bold"/>
              </a:rPr>
              <a:t>, food safety and information sharing</a:t>
            </a:r>
          </a:p>
          <a:p>
            <a:pPr defTabSz="1058400" fontAlgn="ctr">
              <a:spcAft>
                <a:spcPts val="3600"/>
              </a:spcAft>
              <a:buSzPct val="240000"/>
            </a:pPr>
            <a:r>
              <a:rPr lang="en-US" sz="3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sym typeface="Aptos Bold"/>
              </a:rPr>
              <a:t>Regional early warning and </a:t>
            </a:r>
            <a:r>
              <a:rPr lang="en-US" sz="320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sym typeface="Aptos Bold"/>
              </a:rPr>
              <a:t>coordinated response</a:t>
            </a:r>
            <a:endParaRPr lang="en-US" sz="3200" b="1" dirty="0">
              <a:solidFill>
                <a:srgbClr val="010E56"/>
              </a:solidFill>
              <a:latin typeface="Aptos Bold"/>
              <a:ea typeface="Aptos Bold"/>
              <a:cs typeface="Aptos Bold"/>
              <a:sym typeface="Aptos Bold"/>
            </a:endParaRPr>
          </a:p>
        </p:txBody>
      </p:sp>
      <p:pic>
        <p:nvPicPr>
          <p:cNvPr id="3" name="Imagen 2">
            <a:extLst>
              <a:ext uri="{FF2B5EF4-FFF2-40B4-BE49-F238E27FC236}">
                <a16:creationId xmlns:a16="http://schemas.microsoft.com/office/drawing/2014/main" id="{45596F70-E5C5-89F8-6FEE-D83E6D122A5F}"/>
              </a:ext>
            </a:extLst>
          </p:cNvPr>
          <p:cNvPicPr>
            <a:picLocks noChangeAspect="1"/>
          </p:cNvPicPr>
          <p:nvPr/>
        </p:nvPicPr>
        <p:blipFill>
          <a:blip r:embed="rId6">
            <a:extLst>
              <a:ext uri="{28A0092B-C50C-407E-A947-70E740481C1C}">
                <a14:useLocalDpi xmlns:a14="http://schemas.microsoft.com/office/drawing/2010/main" val="0"/>
              </a:ext>
            </a:extLst>
          </a:blip>
          <a:srcRect l="44555"/>
          <a:stretch>
            <a:fillRect/>
          </a:stretch>
        </p:blipFill>
        <p:spPr>
          <a:xfrm rot="5400000">
            <a:off x="-1775038" y="3046242"/>
            <a:ext cx="8901953" cy="5351877"/>
          </a:xfrm>
          <a:prstGeom prst="rect">
            <a:avLst/>
          </a:prstGeom>
        </p:spPr>
      </p:pic>
      <p:pic>
        <p:nvPicPr>
          <p:cNvPr id="5" name="Imagen 4">
            <a:extLst>
              <a:ext uri="{FF2B5EF4-FFF2-40B4-BE49-F238E27FC236}">
                <a16:creationId xmlns:a16="http://schemas.microsoft.com/office/drawing/2014/main" id="{0C133741-5FAA-D566-87ED-3F2475FE033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49764" y="2742470"/>
            <a:ext cx="728508" cy="739015"/>
          </a:xfrm>
          <a:prstGeom prst="rect">
            <a:avLst/>
          </a:prstGeom>
        </p:spPr>
      </p:pic>
      <p:pic>
        <p:nvPicPr>
          <p:cNvPr id="6" name="Imagen 5">
            <a:extLst>
              <a:ext uri="{FF2B5EF4-FFF2-40B4-BE49-F238E27FC236}">
                <a16:creationId xmlns:a16="http://schemas.microsoft.com/office/drawing/2014/main" id="{98566935-82C8-5A99-01A5-CB2D3FA9310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49764" y="4230611"/>
            <a:ext cx="728508" cy="739015"/>
          </a:xfrm>
          <a:prstGeom prst="rect">
            <a:avLst/>
          </a:prstGeom>
        </p:spPr>
      </p:pic>
      <p:pic>
        <p:nvPicPr>
          <p:cNvPr id="7" name="Imagen 6">
            <a:extLst>
              <a:ext uri="{FF2B5EF4-FFF2-40B4-BE49-F238E27FC236}">
                <a16:creationId xmlns:a16="http://schemas.microsoft.com/office/drawing/2014/main" id="{8104A582-A500-1327-D75F-D42CF7DDAB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49764" y="5718752"/>
            <a:ext cx="728508" cy="739015"/>
          </a:xfrm>
          <a:prstGeom prst="rect">
            <a:avLst/>
          </a:prstGeom>
        </p:spPr>
      </p:pic>
      <p:pic>
        <p:nvPicPr>
          <p:cNvPr id="8" name="Imagen 7">
            <a:extLst>
              <a:ext uri="{FF2B5EF4-FFF2-40B4-BE49-F238E27FC236}">
                <a16:creationId xmlns:a16="http://schemas.microsoft.com/office/drawing/2014/main" id="{72A29E85-C3F0-E8CE-03C9-B28DE923263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49764" y="7206893"/>
            <a:ext cx="728508" cy="739015"/>
          </a:xfrm>
          <a:prstGeom prst="rect">
            <a:avLst/>
          </a:prstGeom>
        </p:spPr>
      </p:pic>
    </p:spTree>
    <p:extLst>
      <p:ext uri="{BB962C8B-B14F-4D97-AF65-F5344CB8AC3E}">
        <p14:creationId xmlns:p14="http://schemas.microsoft.com/office/powerpoint/2010/main" val="1833739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8A36190-1491-4198-9385-878EED3EF40C}"/>
            </a:ext>
          </a:extLst>
        </p:cNvPr>
        <p:cNvGrpSpPr/>
        <p:nvPr/>
      </p:nvGrpSpPr>
      <p:grpSpPr>
        <a:xfrm>
          <a:off x="0" y="0"/>
          <a:ext cx="0" cy="0"/>
          <a:chOff x="0" y="0"/>
          <a:chExt cx="0" cy="0"/>
        </a:xfrm>
      </p:grpSpPr>
      <p:sp>
        <p:nvSpPr>
          <p:cNvPr id="67" name="Rounded Rectangle 4">
            <a:extLst>
              <a:ext uri="{FF2B5EF4-FFF2-40B4-BE49-F238E27FC236}">
                <a16:creationId xmlns:a16="http://schemas.microsoft.com/office/drawing/2014/main" id="{DE0E1CC5-627C-F92F-1509-819D220EF73F}"/>
              </a:ext>
            </a:extLst>
          </p:cNvPr>
          <p:cNvSpPr/>
          <p:nvPr/>
        </p:nvSpPr>
        <p:spPr>
          <a:xfrm>
            <a:off x="12413455" y="2456963"/>
            <a:ext cx="4810128" cy="5870272"/>
          </a:xfrm>
          <a:prstGeom prst="roundRect">
            <a:avLst/>
          </a:prstGeom>
          <a:solidFill>
            <a:srgbClr val="FFFFFF"/>
          </a:solidFill>
          <a:ln>
            <a:solidFill>
              <a:srgbClr val="FFFFFF"/>
            </a:solidFill>
          </a:ln>
          <a:effectLst>
            <a:outerShdw blurRad="308932" dist="66993" dir="2700000" algn="tl"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65" name="Rounded Rectangle 4">
            <a:extLst>
              <a:ext uri="{FF2B5EF4-FFF2-40B4-BE49-F238E27FC236}">
                <a16:creationId xmlns:a16="http://schemas.microsoft.com/office/drawing/2014/main" id="{87FB51A0-4939-4098-BF77-6A48F767E999}"/>
              </a:ext>
            </a:extLst>
          </p:cNvPr>
          <p:cNvSpPr/>
          <p:nvPr/>
        </p:nvSpPr>
        <p:spPr>
          <a:xfrm>
            <a:off x="6672666" y="2456963"/>
            <a:ext cx="4481016" cy="5869889"/>
          </a:xfrm>
          <a:prstGeom prst="roundRect">
            <a:avLst/>
          </a:prstGeom>
          <a:solidFill>
            <a:srgbClr val="FFFFFF"/>
          </a:solidFill>
          <a:ln>
            <a:solidFill>
              <a:srgbClr val="FFFFFF"/>
            </a:solidFill>
          </a:ln>
          <a:effectLst>
            <a:outerShdw blurRad="308932" dist="66993" dir="2700000" algn="tl"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19" name="TextBox 31">
            <a:extLst>
              <a:ext uri="{FF2B5EF4-FFF2-40B4-BE49-F238E27FC236}">
                <a16:creationId xmlns:a16="http://schemas.microsoft.com/office/drawing/2014/main" id="{5FB6FAD7-FF2D-17EB-A35F-88EEB21BF210}"/>
              </a:ext>
            </a:extLst>
          </p:cNvPr>
          <p:cNvSpPr txBox="1"/>
          <p:nvPr/>
        </p:nvSpPr>
        <p:spPr>
          <a:xfrm rot="16200000">
            <a:off x="-1075956" y="8769166"/>
            <a:ext cx="2386979" cy="235064"/>
          </a:xfrm>
          <a:prstGeom prst="rect">
            <a:avLst/>
          </a:prstGeom>
        </p:spPr>
        <p:txBody>
          <a:bodyPr lIns="0" tIns="0" rIns="0" bIns="0" rtlCol="0" anchor="t">
            <a:spAutoFit/>
          </a:bodyPr>
          <a:lstStyle/>
          <a:p>
            <a:pPr>
              <a:lnSpc>
                <a:spcPts val="2100"/>
              </a:lnSpc>
            </a:pPr>
            <a:r>
              <a:rPr lang="en-US" sz="1000" dirty="0">
                <a:solidFill>
                  <a:srgbClr val="FFFFFF"/>
                </a:solidFill>
                <a:latin typeface="Open Sans" panose="020B0606030504020204" pitchFamily="34" charset="0"/>
                <a:ea typeface="Open Sans" panose="020B0606030504020204" pitchFamily="34" charset="0"/>
                <a:cs typeface="Open Sans" panose="020B0606030504020204" pitchFamily="34" charset="0"/>
                <a:sym typeface="Canva Sans"/>
              </a:rPr>
              <a:t>© FAO/Anna Poghosyan </a:t>
            </a:r>
          </a:p>
        </p:txBody>
      </p:sp>
      <p:pic>
        <p:nvPicPr>
          <p:cNvPr id="26" name="Imagen 25">
            <a:extLst>
              <a:ext uri="{FF2B5EF4-FFF2-40B4-BE49-F238E27FC236}">
                <a16:creationId xmlns:a16="http://schemas.microsoft.com/office/drawing/2014/main" id="{559807DB-FC0A-5069-F2E2-FD6F0F3454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81381" y="313292"/>
            <a:ext cx="1981200" cy="1219200"/>
          </a:xfrm>
          <a:prstGeom prst="rect">
            <a:avLst/>
          </a:prstGeom>
        </p:spPr>
      </p:pic>
      <p:sp>
        <p:nvSpPr>
          <p:cNvPr id="2" name="TextBox 2">
            <a:extLst>
              <a:ext uri="{FF2B5EF4-FFF2-40B4-BE49-F238E27FC236}">
                <a16:creationId xmlns:a16="http://schemas.microsoft.com/office/drawing/2014/main" id="{995B1BD6-64C1-86F9-BCAE-E811ED471D3F}"/>
              </a:ext>
            </a:extLst>
          </p:cNvPr>
          <p:cNvSpPr txBox="1"/>
          <p:nvPr/>
        </p:nvSpPr>
        <p:spPr>
          <a:xfrm>
            <a:off x="829818" y="375373"/>
            <a:ext cx="16459200" cy="646331"/>
          </a:xfrm>
          <a:prstGeom prst="rect">
            <a:avLst/>
          </a:prstGeom>
          <a:noFill/>
        </p:spPr>
        <p:txBody>
          <a:bodyPr wrap="square" anchor="ctr">
            <a:spAutoFit/>
          </a:bodyPr>
          <a:lstStyle/>
          <a:p>
            <a:pPr algn="l"/>
            <a:r>
              <a:rPr sz="3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Invest today in critical agrifood resilience</a:t>
            </a:r>
          </a:p>
        </p:txBody>
      </p:sp>
      <p:sp>
        <p:nvSpPr>
          <p:cNvPr id="21" name="TextBox 14">
            <a:extLst>
              <a:ext uri="{FF2B5EF4-FFF2-40B4-BE49-F238E27FC236}">
                <a16:creationId xmlns:a16="http://schemas.microsoft.com/office/drawing/2014/main" id="{795042B5-8153-9F71-679C-2CE0D5A114B2}"/>
              </a:ext>
            </a:extLst>
          </p:cNvPr>
          <p:cNvSpPr txBox="1"/>
          <p:nvPr/>
        </p:nvSpPr>
        <p:spPr>
          <a:xfrm>
            <a:off x="6652410" y="3698872"/>
            <a:ext cx="4486100" cy="969496"/>
          </a:xfrm>
          <a:prstGeom prst="rect">
            <a:avLst/>
          </a:prstGeom>
          <a:noFill/>
        </p:spPr>
        <p:txBody>
          <a:bodyPr wrap="square" anchor="ctr">
            <a:spAutoFit/>
          </a:bodyPr>
          <a:lstStyle/>
          <a:p>
            <a:pPr algn="ctr"/>
            <a:r>
              <a:rPr sz="2100" b="1" dirty="0">
                <a:solidFill>
                  <a:srgbClr val="2C8499"/>
                </a:solidFill>
                <a:latin typeface="Open Sans" panose="020B0606030504020204" pitchFamily="34" charset="0"/>
                <a:ea typeface="Open Sans" panose="020B0606030504020204" pitchFamily="34" charset="0"/>
                <a:cs typeface="Open Sans" panose="020B0606030504020204" pitchFamily="34" charset="0"/>
              </a:rPr>
              <a:t>National</a:t>
            </a:r>
            <a:r>
              <a:rPr lang="es-ES" sz="2100" b="1" dirty="0">
                <a:solidFill>
                  <a:srgbClr val="2C8499"/>
                </a:solidFill>
                <a:latin typeface="Open Sans" panose="020B0606030504020204" pitchFamily="34" charset="0"/>
                <a:ea typeface="Open Sans" panose="020B0606030504020204" pitchFamily="34" charset="0"/>
                <a:cs typeface="Open Sans" panose="020B0606030504020204" pitchFamily="34" charset="0"/>
              </a:rPr>
              <a:t> </a:t>
            </a:r>
            <a:r>
              <a:rPr sz="2100" b="1" dirty="0">
                <a:solidFill>
                  <a:srgbClr val="2C8499"/>
                </a:solidFill>
                <a:latin typeface="Open Sans" panose="020B0606030504020204" pitchFamily="34" charset="0"/>
                <a:ea typeface="Open Sans" panose="020B0606030504020204" pitchFamily="34" charset="0"/>
                <a:cs typeface="Open Sans" panose="020B0606030504020204" pitchFamily="34" charset="0"/>
              </a:rPr>
              <a:t>preparedness</a:t>
            </a:r>
            <a:endParaRPr lang="es-ES" sz="2100" b="1" dirty="0">
              <a:solidFill>
                <a:srgbClr val="2C8499"/>
              </a:solidFill>
              <a:latin typeface="Open Sans" panose="020B0606030504020204" pitchFamily="34" charset="0"/>
              <a:ea typeface="Open Sans" panose="020B0606030504020204" pitchFamily="34" charset="0"/>
              <a:cs typeface="Open Sans" panose="020B0606030504020204" pitchFamily="34" charset="0"/>
            </a:endParaRPr>
          </a:p>
          <a:p>
            <a:pPr algn="ctr"/>
            <a:r>
              <a:rPr lang="es-ES"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Critical</a:t>
            </a:r>
            <a:r>
              <a:rPr lang="es-E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 </a:t>
            </a:r>
            <a:r>
              <a:rPr lang="es-ES"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functions</a:t>
            </a:r>
            <a:r>
              <a:rPr lang="es-E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 continue </a:t>
            </a:r>
            <a:br>
              <a:rPr lang="es-E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br>
            <a:r>
              <a:rPr lang="es-ES"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under</a:t>
            </a:r>
            <a:r>
              <a:rPr lang="es-E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 stress</a:t>
            </a:r>
          </a:p>
        </p:txBody>
      </p:sp>
      <p:sp>
        <p:nvSpPr>
          <p:cNvPr id="24" name="TextBox 17">
            <a:extLst>
              <a:ext uri="{FF2B5EF4-FFF2-40B4-BE49-F238E27FC236}">
                <a16:creationId xmlns:a16="http://schemas.microsoft.com/office/drawing/2014/main" id="{536D368E-CD99-9330-5ED3-C0FD629E066F}"/>
              </a:ext>
            </a:extLst>
          </p:cNvPr>
          <p:cNvSpPr txBox="1"/>
          <p:nvPr/>
        </p:nvSpPr>
        <p:spPr>
          <a:xfrm>
            <a:off x="6667583" y="5158964"/>
            <a:ext cx="4486100" cy="969496"/>
          </a:xfrm>
          <a:prstGeom prst="rect">
            <a:avLst/>
          </a:prstGeom>
          <a:noFill/>
        </p:spPr>
        <p:txBody>
          <a:bodyPr wrap="square" anchor="ctr">
            <a:spAutoFit/>
          </a:bodyPr>
          <a:lstStyle/>
          <a:p>
            <a:pPr algn="ctr"/>
            <a:r>
              <a:rPr sz="2100" b="1" dirty="0">
                <a:solidFill>
                  <a:srgbClr val="2C8499"/>
                </a:solidFill>
                <a:latin typeface="Open Sans" panose="020B0606030504020204" pitchFamily="34" charset="0"/>
                <a:ea typeface="Open Sans" panose="020B0606030504020204" pitchFamily="34" charset="0"/>
                <a:cs typeface="Open Sans" panose="020B0606030504020204" pitchFamily="34" charset="0"/>
              </a:rPr>
              <a:t>Economic</a:t>
            </a:r>
            <a:r>
              <a:rPr lang="es-ES" sz="2100" b="1" dirty="0">
                <a:solidFill>
                  <a:srgbClr val="2C8499"/>
                </a:solidFill>
                <a:latin typeface="Open Sans" panose="020B0606030504020204" pitchFamily="34" charset="0"/>
                <a:ea typeface="Open Sans" panose="020B0606030504020204" pitchFamily="34" charset="0"/>
                <a:cs typeface="Open Sans" panose="020B0606030504020204" pitchFamily="34" charset="0"/>
              </a:rPr>
              <a:t> </a:t>
            </a:r>
            <a:r>
              <a:rPr sz="2100" b="1" dirty="0">
                <a:solidFill>
                  <a:srgbClr val="2C8499"/>
                </a:solidFill>
                <a:latin typeface="Open Sans" panose="020B0606030504020204" pitchFamily="34" charset="0"/>
                <a:ea typeface="Open Sans" panose="020B0606030504020204" pitchFamily="34" charset="0"/>
                <a:cs typeface="Open Sans" panose="020B0606030504020204" pitchFamily="34" charset="0"/>
              </a:rPr>
              <a:t>stability</a:t>
            </a:r>
            <a:endParaRPr lang="es-ES" sz="2100" b="1" dirty="0">
              <a:solidFill>
                <a:srgbClr val="2C8499"/>
              </a:solidFill>
              <a:latin typeface="Open Sans" panose="020B0606030504020204" pitchFamily="34" charset="0"/>
              <a:ea typeface="Open Sans" panose="020B0606030504020204" pitchFamily="34" charset="0"/>
              <a:cs typeface="Open Sans" panose="020B0606030504020204" pitchFamily="34" charset="0"/>
            </a:endParaRPr>
          </a:p>
          <a:p>
            <a:pPr algn="ctr"/>
            <a:r>
              <a:rPr lang="es-E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Lower </a:t>
            </a:r>
            <a:r>
              <a:rPr lang="es-ES"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disruption</a:t>
            </a:r>
            <a:r>
              <a:rPr lang="es-E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 and </a:t>
            </a:r>
            <a:br>
              <a:rPr lang="es-E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br>
            <a:r>
              <a:rPr lang="es-ES"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recovery</a:t>
            </a:r>
            <a:r>
              <a:rPr lang="es-E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 </a:t>
            </a:r>
            <a:r>
              <a:rPr lang="es-ES"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costs</a:t>
            </a:r>
            <a:endParaRPr lang="es-E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TextBox 20">
            <a:extLst>
              <a:ext uri="{FF2B5EF4-FFF2-40B4-BE49-F238E27FC236}">
                <a16:creationId xmlns:a16="http://schemas.microsoft.com/office/drawing/2014/main" id="{079B1C9A-3F3A-6BB0-4437-CF582820422B}"/>
              </a:ext>
            </a:extLst>
          </p:cNvPr>
          <p:cNvSpPr txBox="1"/>
          <p:nvPr/>
        </p:nvSpPr>
        <p:spPr>
          <a:xfrm>
            <a:off x="6667582" y="6660443"/>
            <a:ext cx="4484026" cy="692497"/>
          </a:xfrm>
          <a:prstGeom prst="rect">
            <a:avLst/>
          </a:prstGeom>
          <a:noFill/>
        </p:spPr>
        <p:txBody>
          <a:bodyPr wrap="square" anchor="ctr">
            <a:spAutoFit/>
          </a:bodyPr>
          <a:lstStyle/>
          <a:p>
            <a:pPr algn="ctr"/>
            <a:r>
              <a:rPr sz="2100" b="1" dirty="0">
                <a:solidFill>
                  <a:srgbClr val="2C8499"/>
                </a:solidFill>
                <a:latin typeface="Open Sans" panose="020B0606030504020204" pitchFamily="34" charset="0"/>
                <a:ea typeface="Open Sans" panose="020B0606030504020204" pitchFamily="34" charset="0"/>
                <a:cs typeface="Open Sans" panose="020B0606030504020204" pitchFamily="34" charset="0"/>
              </a:rPr>
              <a:t>Long-term</a:t>
            </a:r>
            <a:r>
              <a:rPr lang="es-ES" sz="2100" b="1" dirty="0">
                <a:solidFill>
                  <a:srgbClr val="2C8499"/>
                </a:solidFill>
                <a:latin typeface="Open Sans" panose="020B0606030504020204" pitchFamily="34" charset="0"/>
                <a:ea typeface="Open Sans" panose="020B0606030504020204" pitchFamily="34" charset="0"/>
                <a:cs typeface="Open Sans" panose="020B0606030504020204" pitchFamily="34" charset="0"/>
              </a:rPr>
              <a:t> </a:t>
            </a:r>
            <a:r>
              <a:rPr sz="2100" b="1" dirty="0">
                <a:solidFill>
                  <a:srgbClr val="2C8499"/>
                </a:solidFill>
                <a:latin typeface="Open Sans" panose="020B0606030504020204" pitchFamily="34" charset="0"/>
                <a:ea typeface="Open Sans" panose="020B0606030504020204" pitchFamily="34" charset="0"/>
                <a:cs typeface="Open Sans" panose="020B0606030504020204" pitchFamily="34" charset="0"/>
              </a:rPr>
              <a:t>resilience</a:t>
            </a:r>
            <a:endParaRPr lang="es-ES" sz="2100" b="1" dirty="0">
              <a:solidFill>
                <a:srgbClr val="2C8499"/>
              </a:solidFill>
              <a:latin typeface="Open Sans" panose="020B0606030504020204" pitchFamily="34" charset="0"/>
              <a:ea typeface="Open Sans" panose="020B0606030504020204" pitchFamily="34" charset="0"/>
              <a:cs typeface="Open Sans" panose="020B0606030504020204" pitchFamily="34" charset="0"/>
            </a:endParaRPr>
          </a:p>
          <a:p>
            <a:pPr algn="ctr"/>
            <a:r>
              <a:rPr lang="es-ES"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Stronger</a:t>
            </a:r>
            <a:r>
              <a:rPr lang="es-E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 productive </a:t>
            </a:r>
            <a:r>
              <a:rPr lang="es-ES" dirty="0" err="1">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rPr>
              <a:t>capacity</a:t>
            </a:r>
            <a:endParaRPr lang="es-ES" dirty="0">
              <a:solidFill>
                <a:schemeClr val="tx1">
                  <a:lumMod val="50000"/>
                  <a:lumOff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5" name="TextBox 25">
            <a:extLst>
              <a:ext uri="{FF2B5EF4-FFF2-40B4-BE49-F238E27FC236}">
                <a16:creationId xmlns:a16="http://schemas.microsoft.com/office/drawing/2014/main" id="{F5945DD3-7A77-68DA-54D1-599F41B15A3A}"/>
              </a:ext>
            </a:extLst>
          </p:cNvPr>
          <p:cNvSpPr txBox="1"/>
          <p:nvPr/>
        </p:nvSpPr>
        <p:spPr>
          <a:xfrm>
            <a:off x="12798420" y="3806327"/>
            <a:ext cx="4040198" cy="4187172"/>
          </a:xfrm>
          <a:prstGeom prst="rect">
            <a:avLst/>
          </a:prstGeom>
          <a:noFill/>
        </p:spPr>
        <p:txBody>
          <a:bodyPr wrap="square" anchor="ctr">
            <a:spAutoFit/>
          </a:bodyPr>
          <a:lstStyle/>
          <a:p>
            <a:pPr marL="612000" indent="-630900" algn="l" fontAlgn="ctr">
              <a:lnSpc>
                <a:spcPts val="3300"/>
              </a:lnSpc>
              <a:buSzPct val="220000"/>
              <a:buBlip>
                <a:blip r:embed="rId5"/>
              </a:buBlip>
            </a:pPr>
            <a:r>
              <a:rPr sz="20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National &amp; EU investment</a:t>
            </a:r>
            <a:endParaRPr lang="es-ES" sz="20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marL="612000" indent="-630900" algn="l" fontAlgn="ctr">
              <a:lnSpc>
                <a:spcPts val="3300"/>
              </a:lnSpc>
              <a:buSzPct val="220000"/>
              <a:buBlip>
                <a:blip r:embed="rId5"/>
              </a:buBlip>
            </a:pPr>
            <a:endParaRPr lang="es-ES" sz="20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marL="612000" indent="-630900" fontAlgn="ctr">
              <a:lnSpc>
                <a:spcPts val="3300"/>
              </a:lnSpc>
              <a:buSzPct val="220000"/>
              <a:buBlip>
                <a:blip r:embed="rId5"/>
              </a:buBlip>
            </a:pPr>
            <a:r>
              <a:rPr lang="es-ES" sz="2000" dirty="0" err="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Climate</a:t>
            </a:r>
            <a:r>
              <a:rPr lang="es-ES" sz="20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r>
              <a:rPr lang="es-ES" sz="2000" dirty="0" err="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finance</a:t>
            </a:r>
            <a:endParaRPr lang="es-ES" sz="20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marL="612000" indent="-630900" fontAlgn="ctr">
              <a:lnSpc>
                <a:spcPts val="3300"/>
              </a:lnSpc>
              <a:buSzPct val="220000"/>
              <a:buBlip>
                <a:blip r:embed="rId5"/>
              </a:buBlip>
            </a:pPr>
            <a:endParaRPr lang="es-ES" sz="20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marL="612000" indent="-630900" fontAlgn="ctr">
              <a:lnSpc>
                <a:spcPts val="3300"/>
              </a:lnSpc>
              <a:buSzPct val="220000"/>
              <a:buBlip>
                <a:blip r:embed="rId5"/>
              </a:buBlip>
            </a:pPr>
            <a:r>
              <a:rPr lang="es-ES" sz="20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Multilateral </a:t>
            </a:r>
            <a:r>
              <a:rPr lang="es-ES" sz="2000" dirty="0" err="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Development</a:t>
            </a:r>
            <a:r>
              <a:rPr lang="es-ES" sz="20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Banks</a:t>
            </a:r>
          </a:p>
          <a:p>
            <a:pPr fontAlgn="ctr">
              <a:lnSpc>
                <a:spcPts val="3300"/>
              </a:lnSpc>
              <a:buSzPct val="220000"/>
            </a:pPr>
            <a:endParaRPr lang="es-ES" sz="20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marL="612000" indent="-630900" fontAlgn="ctr">
              <a:lnSpc>
                <a:spcPts val="3300"/>
              </a:lnSpc>
              <a:buSzPct val="220000"/>
              <a:buBlip>
                <a:blip r:embed="rId5"/>
              </a:buBlip>
            </a:pPr>
            <a:r>
              <a:rPr lang="es-ES" sz="2000" dirty="0" err="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Blended</a:t>
            </a:r>
            <a:r>
              <a:rPr lang="es-ES" sz="20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a:t>
            </a:r>
            <a:r>
              <a:rPr lang="es-ES" sz="2000" dirty="0" err="1">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finance</a:t>
            </a:r>
            <a:endParaRPr lang="es-ES" sz="2000"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endParaRPr>
          </a:p>
          <a:p>
            <a:pPr marL="396000" fontAlgn="ctr">
              <a:lnSpc>
                <a:spcPts val="1800"/>
              </a:lnSpc>
            </a:pPr>
            <a:endParaRPr lang="es-ES" sz="2250" dirty="0">
              <a:solidFill>
                <a:srgbClr val="232830"/>
              </a:solidFill>
              <a:latin typeface="Open Sans" panose="020B0606030504020204" pitchFamily="34" charset="0"/>
              <a:ea typeface="Open Sans" panose="020B0606030504020204" pitchFamily="34" charset="0"/>
              <a:cs typeface="Open Sans" panose="020B0606030504020204" pitchFamily="34" charset="0"/>
            </a:endParaRPr>
          </a:p>
          <a:p>
            <a:pPr marL="396000" fontAlgn="ctr">
              <a:lnSpc>
                <a:spcPts val="1800"/>
              </a:lnSpc>
            </a:pPr>
            <a:endParaRPr lang="es-ES" sz="2250" dirty="0">
              <a:solidFill>
                <a:srgbClr val="232830"/>
              </a:solidFill>
              <a:latin typeface="Open Sans" panose="020B0606030504020204" pitchFamily="34" charset="0"/>
              <a:ea typeface="Open Sans" panose="020B0606030504020204" pitchFamily="34" charset="0"/>
              <a:cs typeface="Open Sans" panose="020B0606030504020204" pitchFamily="34" charset="0"/>
            </a:endParaRPr>
          </a:p>
          <a:p>
            <a:pPr algn="l">
              <a:lnSpc>
                <a:spcPts val="1800"/>
              </a:lnSpc>
            </a:pPr>
            <a:endParaRPr sz="2250" dirty="0">
              <a:solidFill>
                <a:srgbClr val="23283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5" name="Rounded Rectangle 35">
            <a:extLst>
              <a:ext uri="{FF2B5EF4-FFF2-40B4-BE49-F238E27FC236}">
                <a16:creationId xmlns:a16="http://schemas.microsoft.com/office/drawing/2014/main" id="{D74EAFCD-11CE-B7EA-AFC1-AA14B1B2C8FC}"/>
              </a:ext>
            </a:extLst>
          </p:cNvPr>
          <p:cNvSpPr/>
          <p:nvPr/>
        </p:nvSpPr>
        <p:spPr>
          <a:xfrm>
            <a:off x="911621" y="8865257"/>
            <a:ext cx="16227597" cy="692498"/>
          </a:xfrm>
          <a:prstGeom prst="roundRect">
            <a:avLst/>
          </a:prstGeom>
          <a:solidFill>
            <a:srgbClr val="3942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latin typeface="Open Sans" panose="020B0606030504020204" pitchFamily="34" charset="0"/>
              <a:ea typeface="Open Sans" panose="020B0606030504020204" pitchFamily="34" charset="0"/>
              <a:cs typeface="Open Sans" panose="020B0606030504020204" pitchFamily="34" charset="0"/>
            </a:endParaRPr>
          </a:p>
        </p:txBody>
      </p:sp>
      <p:sp>
        <p:nvSpPr>
          <p:cNvPr id="46" name="TextBox 36">
            <a:extLst>
              <a:ext uri="{FF2B5EF4-FFF2-40B4-BE49-F238E27FC236}">
                <a16:creationId xmlns:a16="http://schemas.microsoft.com/office/drawing/2014/main" id="{387D39E2-F379-75D3-6AFF-ADBFE5AD59D2}"/>
              </a:ext>
            </a:extLst>
          </p:cNvPr>
          <p:cNvSpPr txBox="1"/>
          <p:nvPr/>
        </p:nvSpPr>
        <p:spPr>
          <a:xfrm>
            <a:off x="1471510" y="9013304"/>
            <a:ext cx="15134426" cy="430887"/>
          </a:xfrm>
          <a:prstGeom prst="rect">
            <a:avLst/>
          </a:prstGeom>
          <a:noFill/>
        </p:spPr>
        <p:txBody>
          <a:bodyPr wrap="square" anchor="ctr">
            <a:spAutoFit/>
          </a:bodyPr>
          <a:lstStyle/>
          <a:p>
            <a:pPr algn="ctr"/>
            <a:r>
              <a:rPr sz="2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Investments in agrifood resilience deliver in normal times — and protect critical functions in times of crisis</a:t>
            </a:r>
          </a:p>
        </p:txBody>
      </p:sp>
      <p:sp>
        <p:nvSpPr>
          <p:cNvPr id="47" name="TextBox 37">
            <a:extLst>
              <a:ext uri="{FF2B5EF4-FFF2-40B4-BE49-F238E27FC236}">
                <a16:creationId xmlns:a16="http://schemas.microsoft.com/office/drawing/2014/main" id="{1732D408-4E09-EE57-4957-E594332C7406}"/>
              </a:ext>
            </a:extLst>
          </p:cNvPr>
          <p:cNvSpPr txBox="1"/>
          <p:nvPr/>
        </p:nvSpPr>
        <p:spPr>
          <a:xfrm>
            <a:off x="924261" y="9695081"/>
            <a:ext cx="16047720" cy="357790"/>
          </a:xfrm>
          <a:prstGeom prst="rect">
            <a:avLst/>
          </a:prstGeom>
          <a:noFill/>
        </p:spPr>
        <p:txBody>
          <a:bodyPr wrap="square" anchor="ctr">
            <a:spAutoFit/>
          </a:bodyPr>
          <a:lstStyle/>
          <a:p>
            <a:pPr algn="ctr"/>
            <a:r>
              <a:rPr sz="1725" i="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FAO: identify critical functions • assess vulnerabilities • support investment planning</a:t>
            </a:r>
          </a:p>
        </p:txBody>
      </p:sp>
      <p:sp>
        <p:nvSpPr>
          <p:cNvPr id="48" name="Rounded Rectangle 4">
            <a:extLst>
              <a:ext uri="{FF2B5EF4-FFF2-40B4-BE49-F238E27FC236}">
                <a16:creationId xmlns:a16="http://schemas.microsoft.com/office/drawing/2014/main" id="{B1FA6923-CC6C-DDDB-FB06-DC876BA64656}"/>
              </a:ext>
            </a:extLst>
          </p:cNvPr>
          <p:cNvSpPr/>
          <p:nvPr/>
        </p:nvSpPr>
        <p:spPr>
          <a:xfrm>
            <a:off x="911621" y="2456963"/>
            <a:ext cx="4481016" cy="5860847"/>
          </a:xfrm>
          <a:prstGeom prst="roundRect">
            <a:avLst/>
          </a:prstGeom>
          <a:solidFill>
            <a:srgbClr val="FFFFFF"/>
          </a:solidFill>
          <a:ln>
            <a:solidFill>
              <a:srgbClr val="FFFFFF"/>
            </a:solidFill>
          </a:ln>
          <a:effectLst>
            <a:outerShdw blurRad="308932" dist="66993" dir="2700000" algn="tl"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50" name="TextBox 5">
            <a:extLst>
              <a:ext uri="{FF2B5EF4-FFF2-40B4-BE49-F238E27FC236}">
                <a16:creationId xmlns:a16="http://schemas.microsoft.com/office/drawing/2014/main" id="{C881A178-A518-6021-F91B-F53FB726F3DD}"/>
              </a:ext>
            </a:extLst>
          </p:cNvPr>
          <p:cNvSpPr txBox="1"/>
          <p:nvPr/>
        </p:nvSpPr>
        <p:spPr>
          <a:xfrm>
            <a:off x="1076616" y="3507574"/>
            <a:ext cx="4151026" cy="954107"/>
          </a:xfrm>
          <a:prstGeom prst="rect">
            <a:avLst/>
          </a:prstGeom>
          <a:noFill/>
        </p:spPr>
        <p:txBody>
          <a:bodyPr wrap="square" anchor="t">
            <a:spAutoFit/>
          </a:bodyPr>
          <a:lstStyle/>
          <a:p>
            <a:pPr algn="ctr"/>
            <a:r>
              <a:rPr lang="es-ES" sz="2800" b="1" dirty="0" err="1">
                <a:solidFill>
                  <a:srgbClr val="2C8499"/>
                </a:solidFill>
                <a:latin typeface="Open Sans" panose="020B0606030504020204" pitchFamily="34" charset="0"/>
                <a:ea typeface="Open Sans" panose="020B0606030504020204" pitchFamily="34" charset="0"/>
                <a:cs typeface="Open Sans" panose="020B0606030504020204" pitchFamily="34" charset="0"/>
              </a:rPr>
              <a:t>Critical</a:t>
            </a:r>
            <a:r>
              <a:rPr lang="es-ES" sz="2800" b="1" dirty="0">
                <a:solidFill>
                  <a:srgbClr val="2C8499"/>
                </a:solidFill>
                <a:latin typeface="Open Sans" panose="020B0606030504020204" pitchFamily="34" charset="0"/>
                <a:ea typeface="Open Sans" panose="020B0606030504020204" pitchFamily="34" charset="0"/>
                <a:cs typeface="Open Sans" panose="020B0606030504020204" pitchFamily="34" charset="0"/>
              </a:rPr>
              <a:t> </a:t>
            </a:r>
            <a:r>
              <a:rPr lang="es-ES" sz="2800" b="1" dirty="0" err="1">
                <a:solidFill>
                  <a:srgbClr val="2C8499"/>
                </a:solidFill>
                <a:latin typeface="Open Sans" panose="020B0606030504020204" pitchFamily="34" charset="0"/>
                <a:ea typeface="Open Sans" panose="020B0606030504020204" pitchFamily="34" charset="0"/>
                <a:cs typeface="Open Sans" panose="020B0606030504020204" pitchFamily="34" charset="0"/>
              </a:rPr>
              <a:t>agrifood</a:t>
            </a:r>
            <a:r>
              <a:rPr lang="es-ES" sz="2800" b="1" dirty="0">
                <a:solidFill>
                  <a:srgbClr val="2C8499"/>
                </a:solidFill>
                <a:latin typeface="Open Sans" panose="020B0606030504020204" pitchFamily="34" charset="0"/>
                <a:ea typeface="Open Sans" panose="020B0606030504020204" pitchFamily="34" charset="0"/>
                <a:cs typeface="Open Sans" panose="020B0606030504020204" pitchFamily="34" charset="0"/>
              </a:rPr>
              <a:t> </a:t>
            </a:r>
            <a:r>
              <a:rPr lang="es-ES" sz="2800" b="1" dirty="0" err="1">
                <a:solidFill>
                  <a:srgbClr val="2C8499"/>
                </a:solidFill>
                <a:latin typeface="Open Sans" panose="020B0606030504020204" pitchFamily="34" charset="0"/>
                <a:ea typeface="Open Sans" panose="020B0606030504020204" pitchFamily="34" charset="0"/>
                <a:cs typeface="Open Sans" panose="020B0606030504020204" pitchFamily="34" charset="0"/>
              </a:rPr>
              <a:t>functions</a:t>
            </a:r>
            <a:endParaRPr lang="es-ES" sz="2800" b="1" dirty="0">
              <a:solidFill>
                <a:srgbClr val="2C8499"/>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1" name="TextBox 6">
            <a:extLst>
              <a:ext uri="{FF2B5EF4-FFF2-40B4-BE49-F238E27FC236}">
                <a16:creationId xmlns:a16="http://schemas.microsoft.com/office/drawing/2014/main" id="{89F7B372-BF6C-8FF9-FD08-24CF3D771B87}"/>
              </a:ext>
            </a:extLst>
          </p:cNvPr>
          <p:cNvSpPr txBox="1"/>
          <p:nvPr/>
        </p:nvSpPr>
        <p:spPr>
          <a:xfrm>
            <a:off x="1322698" y="4868100"/>
            <a:ext cx="3658863" cy="2862322"/>
          </a:xfrm>
          <a:prstGeom prst="rect">
            <a:avLst/>
          </a:prstGeom>
          <a:noFill/>
        </p:spPr>
        <p:txBody>
          <a:bodyPr wrap="square" anchor="t">
            <a:spAutoFit/>
          </a:bodyPr>
          <a:lstStyle/>
          <a:p>
            <a:pPr marL="285750" lvl="0" indent="-285750">
              <a:spcAft>
                <a:spcPts val="1800"/>
              </a:spcAft>
              <a:buFont typeface="Courier New" panose="02070309020205020404" pitchFamily="49" charset="0"/>
              <a:buChar char="o"/>
            </a:pPr>
            <a:r>
              <a:rPr lang="es-E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Water &amp; </a:t>
            </a:r>
            <a:r>
              <a:rPr lang="es-ES" sz="20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irrigation</a:t>
            </a:r>
            <a:endParaRPr lang="es-E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285750" lvl="0" indent="-285750">
              <a:spcAft>
                <a:spcPts val="1800"/>
              </a:spcAft>
              <a:buFont typeface="Courier New" panose="02070309020205020404" pitchFamily="49" charset="0"/>
              <a:buChar char="o"/>
            </a:pPr>
            <a:r>
              <a:rPr lang="es-E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a:t>
            </a:r>
            <a:r>
              <a:rPr lang="es-ES" sz="20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Production</a:t>
            </a:r>
            <a:r>
              <a:rPr lang="es-E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&amp; </a:t>
            </a:r>
            <a:r>
              <a:rPr lang="es-ES" sz="20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processing</a:t>
            </a:r>
            <a:endParaRPr lang="es-E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285750" lvl="0" indent="-285750">
              <a:spcAft>
                <a:spcPts val="1800"/>
              </a:spcAft>
              <a:buFont typeface="Courier New" panose="02070309020205020404" pitchFamily="49" charset="0"/>
              <a:buChar char="o"/>
            </a:pPr>
            <a:r>
              <a:rPr lang="es-E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﻿﻿Storage &amp; </a:t>
            </a:r>
            <a:r>
              <a:rPr lang="es-ES" sz="20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cold</a:t>
            </a:r>
            <a:r>
              <a:rPr lang="es-E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s-ES" sz="20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chains</a:t>
            </a:r>
            <a:endParaRPr lang="es-E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285750" lvl="0" indent="-285750">
              <a:spcAft>
                <a:spcPts val="1800"/>
              </a:spcAft>
              <a:buFont typeface="Courier New" panose="02070309020205020404" pitchFamily="49" charset="0"/>
              <a:buChar char="o"/>
            </a:pPr>
            <a:r>
              <a:rPr lang="es-E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﻿﻿Ports, </a:t>
            </a:r>
            <a:r>
              <a:rPr lang="es-ES" sz="20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transport</a:t>
            </a:r>
            <a:r>
              <a:rPr lang="es-E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&amp; </a:t>
            </a:r>
            <a:r>
              <a:rPr lang="es-ES" sz="20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logistics</a:t>
            </a:r>
            <a:endParaRPr lang="es-E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a:p>
            <a:pPr marL="285750" lvl="0" indent="-285750">
              <a:spcAft>
                <a:spcPts val="1800"/>
              </a:spcAft>
              <a:buFont typeface="Courier New" panose="02070309020205020404" pitchFamily="49" charset="0"/>
              <a:buChar char="o"/>
            </a:pPr>
            <a:r>
              <a:rPr lang="es-E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﻿﻿Energy, </a:t>
            </a:r>
            <a:r>
              <a:rPr lang="es-ES" sz="20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laboratories</a:t>
            </a:r>
            <a:r>
              <a:rPr lang="es-E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&amp; </a:t>
            </a:r>
            <a:r>
              <a:rPr lang="es-ES" sz="20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early</a:t>
            </a:r>
            <a:r>
              <a:rPr lang="es-E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t>
            </a:r>
            <a:r>
              <a:rPr lang="es-ES" sz="2000" dirty="0" err="1">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warning</a:t>
            </a:r>
            <a:endParaRPr lang="es-ES" sz="20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3" name="Triángulo 62">
            <a:extLst>
              <a:ext uri="{FF2B5EF4-FFF2-40B4-BE49-F238E27FC236}">
                <a16:creationId xmlns:a16="http://schemas.microsoft.com/office/drawing/2014/main" id="{A68A1004-7A84-4331-DEE0-4C917CF2A9A9}"/>
              </a:ext>
            </a:extLst>
          </p:cNvPr>
          <p:cNvSpPr/>
          <p:nvPr/>
        </p:nvSpPr>
        <p:spPr>
          <a:xfrm rot="5400000">
            <a:off x="10657712" y="5308911"/>
            <a:ext cx="2218361" cy="505610"/>
          </a:xfrm>
          <a:prstGeom prst="triangl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accent1">
                  <a:lumMod val="20000"/>
                  <a:lumOff val="80000"/>
                </a:schemeClr>
              </a:solidFill>
            </a:endParaRPr>
          </a:p>
        </p:txBody>
      </p:sp>
      <p:sp>
        <p:nvSpPr>
          <p:cNvPr id="66" name="Triángulo 65">
            <a:extLst>
              <a:ext uri="{FF2B5EF4-FFF2-40B4-BE49-F238E27FC236}">
                <a16:creationId xmlns:a16="http://schemas.microsoft.com/office/drawing/2014/main" id="{EF6F0F10-EC49-9D83-D6D2-051B62EA6A0D}"/>
              </a:ext>
            </a:extLst>
          </p:cNvPr>
          <p:cNvSpPr/>
          <p:nvPr/>
        </p:nvSpPr>
        <p:spPr>
          <a:xfrm rot="5400000">
            <a:off x="4920929" y="5373171"/>
            <a:ext cx="2218361" cy="505610"/>
          </a:xfrm>
          <a:prstGeom prst="triangl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solidFill>
                <a:schemeClr val="accent1">
                  <a:lumMod val="20000"/>
                  <a:lumOff val="80000"/>
                </a:schemeClr>
              </a:solidFill>
            </a:endParaRPr>
          </a:p>
        </p:txBody>
      </p:sp>
      <p:sp>
        <p:nvSpPr>
          <p:cNvPr id="68" name="Redondear rectángulo de esquina del mismo lado 67">
            <a:extLst>
              <a:ext uri="{FF2B5EF4-FFF2-40B4-BE49-F238E27FC236}">
                <a16:creationId xmlns:a16="http://schemas.microsoft.com/office/drawing/2014/main" id="{46A7D611-D3BB-A566-05C7-81DDCD4FE6C1}"/>
              </a:ext>
            </a:extLst>
          </p:cNvPr>
          <p:cNvSpPr/>
          <p:nvPr/>
        </p:nvSpPr>
        <p:spPr>
          <a:xfrm>
            <a:off x="911621" y="1987810"/>
            <a:ext cx="4501272" cy="1416088"/>
          </a:xfrm>
          <a:prstGeom prst="round2SameRect">
            <a:avLst/>
          </a:prstGeom>
          <a:solidFill>
            <a:srgbClr val="3942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WHAT TO INVEST IN</a:t>
            </a:r>
          </a:p>
        </p:txBody>
      </p:sp>
      <p:sp>
        <p:nvSpPr>
          <p:cNvPr id="69" name="Redondear rectángulo de esquina del mismo lado 68">
            <a:extLst>
              <a:ext uri="{FF2B5EF4-FFF2-40B4-BE49-F238E27FC236}">
                <a16:creationId xmlns:a16="http://schemas.microsoft.com/office/drawing/2014/main" id="{54ADF651-0A19-1EF9-9914-9CA038E17D78}"/>
              </a:ext>
            </a:extLst>
          </p:cNvPr>
          <p:cNvSpPr/>
          <p:nvPr/>
        </p:nvSpPr>
        <p:spPr>
          <a:xfrm>
            <a:off x="6672666" y="1987810"/>
            <a:ext cx="4501272" cy="1416088"/>
          </a:xfrm>
          <a:prstGeom prst="round2SameRect">
            <a:avLst/>
          </a:prstGeom>
          <a:solidFill>
            <a:srgbClr val="3942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WHAT TO INVEST IN</a:t>
            </a:r>
          </a:p>
        </p:txBody>
      </p:sp>
      <p:sp>
        <p:nvSpPr>
          <p:cNvPr id="70" name="Redondear rectángulo de esquina del mismo lado 69">
            <a:extLst>
              <a:ext uri="{FF2B5EF4-FFF2-40B4-BE49-F238E27FC236}">
                <a16:creationId xmlns:a16="http://schemas.microsoft.com/office/drawing/2014/main" id="{BC92C16C-FB9E-A53F-0187-5526781DF3EB}"/>
              </a:ext>
            </a:extLst>
          </p:cNvPr>
          <p:cNvSpPr/>
          <p:nvPr/>
        </p:nvSpPr>
        <p:spPr>
          <a:xfrm>
            <a:off x="12413454" y="2029075"/>
            <a:ext cx="4837042" cy="1416088"/>
          </a:xfrm>
          <a:prstGeom prst="round2SameRect">
            <a:avLst/>
          </a:prstGeom>
          <a:solidFill>
            <a:srgbClr val="3942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HOW TO FINANCE IT</a:t>
            </a:r>
          </a:p>
        </p:txBody>
      </p:sp>
    </p:spTree>
    <p:extLst>
      <p:ext uri="{BB962C8B-B14F-4D97-AF65-F5344CB8AC3E}">
        <p14:creationId xmlns:p14="http://schemas.microsoft.com/office/powerpoint/2010/main" val="1712944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0" y="3944566"/>
            <a:ext cx="18287543" cy="3099592"/>
          </a:xfrm>
          <a:prstGeom prst="rect">
            <a:avLst/>
          </a:prstGeom>
          <a:solidFill>
            <a:srgbClr val="2C8499"/>
          </a:solidFill>
          <a:ln>
            <a:noFill/>
          </a:ln>
          <a:effectLst>
            <a:outerShdw blurRad="40000" dist="23000" dir="5400000" rotWithShape="0">
              <a:srgbClr val="3A5C7A">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5" name="Rounded Rectangle 4"/>
          <p:cNvSpPr/>
          <p:nvPr/>
        </p:nvSpPr>
        <p:spPr>
          <a:xfrm>
            <a:off x="561550" y="2433917"/>
            <a:ext cx="4110684" cy="6296723"/>
          </a:xfrm>
          <a:prstGeom prst="roundRect">
            <a:avLst/>
          </a:prstGeom>
          <a:solidFill>
            <a:srgbClr val="FFFFFF"/>
          </a:solidFill>
          <a:ln>
            <a:solidFill>
              <a:srgbClr val="FFFFFF"/>
            </a:solidFill>
          </a:ln>
          <a:effectLst>
            <a:outerShdw blurRad="308932" dist="66993" dir="2700000" algn="tl"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19" name="Rounded Rectangle 4">
            <a:extLst>
              <a:ext uri="{FF2B5EF4-FFF2-40B4-BE49-F238E27FC236}">
                <a16:creationId xmlns:a16="http://schemas.microsoft.com/office/drawing/2014/main" id="{614FE7E1-93AB-AB03-AFF4-536A043A30C9}"/>
              </a:ext>
            </a:extLst>
          </p:cNvPr>
          <p:cNvSpPr/>
          <p:nvPr/>
        </p:nvSpPr>
        <p:spPr>
          <a:xfrm>
            <a:off x="4899508" y="2433917"/>
            <a:ext cx="4110684" cy="6296723"/>
          </a:xfrm>
          <a:prstGeom prst="roundRect">
            <a:avLst/>
          </a:prstGeom>
          <a:solidFill>
            <a:srgbClr val="FFFFFF"/>
          </a:solidFill>
          <a:ln>
            <a:solidFill>
              <a:srgbClr val="FFFFFF"/>
            </a:solidFill>
          </a:ln>
          <a:effectLst>
            <a:outerShdw blurRad="308932" dist="66993" dir="2700000" algn="tl"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20" name="Rounded Rectangle 4">
            <a:extLst>
              <a:ext uri="{FF2B5EF4-FFF2-40B4-BE49-F238E27FC236}">
                <a16:creationId xmlns:a16="http://schemas.microsoft.com/office/drawing/2014/main" id="{92AA5525-EDAB-162B-C734-F5098A34C79D}"/>
              </a:ext>
            </a:extLst>
          </p:cNvPr>
          <p:cNvSpPr/>
          <p:nvPr/>
        </p:nvSpPr>
        <p:spPr>
          <a:xfrm>
            <a:off x="9237466" y="2433917"/>
            <a:ext cx="4110684" cy="6296723"/>
          </a:xfrm>
          <a:prstGeom prst="roundRect">
            <a:avLst/>
          </a:prstGeom>
          <a:solidFill>
            <a:srgbClr val="FFFFFF"/>
          </a:solidFill>
          <a:ln>
            <a:solidFill>
              <a:srgbClr val="FFFFFF"/>
            </a:solidFill>
          </a:ln>
          <a:effectLst>
            <a:outerShdw blurRad="308932" dist="66993" dir="2700000" algn="tl"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21" name="Rounded Rectangle 4">
            <a:extLst>
              <a:ext uri="{FF2B5EF4-FFF2-40B4-BE49-F238E27FC236}">
                <a16:creationId xmlns:a16="http://schemas.microsoft.com/office/drawing/2014/main" id="{F301F7DC-F753-7CF6-59AE-66090E609A74}"/>
              </a:ext>
            </a:extLst>
          </p:cNvPr>
          <p:cNvSpPr/>
          <p:nvPr/>
        </p:nvSpPr>
        <p:spPr>
          <a:xfrm>
            <a:off x="13575424" y="2433917"/>
            <a:ext cx="4110684" cy="6296723"/>
          </a:xfrm>
          <a:prstGeom prst="roundRect">
            <a:avLst/>
          </a:prstGeom>
          <a:solidFill>
            <a:srgbClr val="FFFFFF"/>
          </a:solidFill>
          <a:ln>
            <a:solidFill>
              <a:srgbClr val="FFFFFF"/>
            </a:solidFill>
          </a:ln>
          <a:effectLst>
            <a:outerShdw blurRad="308932" dist="66993" dir="2700000" algn="tl" rotWithShape="0">
              <a:prstClr val="black">
                <a:alpha val="3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700"/>
          </a:p>
        </p:txBody>
      </p:sp>
      <p:sp>
        <p:nvSpPr>
          <p:cNvPr id="22" name="TextBox 5">
            <a:extLst>
              <a:ext uri="{FF2B5EF4-FFF2-40B4-BE49-F238E27FC236}">
                <a16:creationId xmlns:a16="http://schemas.microsoft.com/office/drawing/2014/main" id="{85B56819-5F8F-E3C5-CD1A-E6EF7A269D14}"/>
              </a:ext>
            </a:extLst>
          </p:cNvPr>
          <p:cNvSpPr txBox="1"/>
          <p:nvPr/>
        </p:nvSpPr>
        <p:spPr>
          <a:xfrm>
            <a:off x="775402" y="2579737"/>
            <a:ext cx="3113532" cy="1569660"/>
          </a:xfrm>
          <a:prstGeom prst="rect">
            <a:avLst/>
          </a:prstGeom>
          <a:noFill/>
        </p:spPr>
        <p:txBody>
          <a:bodyPr wrap="square" anchor="t">
            <a:spAutoFit/>
          </a:bodyPr>
          <a:lstStyle/>
          <a:p>
            <a:pPr algn="l"/>
            <a:r>
              <a:rPr lang="es-ES" sz="9600" dirty="0">
                <a:solidFill>
                  <a:schemeClr val="bg1">
                    <a:lumMod val="95000"/>
                  </a:schemeClr>
                </a:solidFill>
                <a:latin typeface="Open Sans Light" pitchFamily="2" charset="0"/>
                <a:ea typeface="Open Sans Light" pitchFamily="2" charset="0"/>
                <a:cs typeface="Open Sans Light" pitchFamily="2" charset="0"/>
              </a:rPr>
              <a:t>1</a:t>
            </a:r>
            <a:endParaRPr sz="9600" dirty="0">
              <a:solidFill>
                <a:schemeClr val="bg1">
                  <a:lumMod val="95000"/>
                </a:schemeClr>
              </a:solidFill>
              <a:latin typeface="Open Sans Light" pitchFamily="2" charset="0"/>
              <a:ea typeface="Open Sans Light" pitchFamily="2" charset="0"/>
              <a:cs typeface="Open Sans Light" pitchFamily="2" charset="0"/>
            </a:endParaRPr>
          </a:p>
        </p:txBody>
      </p:sp>
      <p:sp>
        <p:nvSpPr>
          <p:cNvPr id="23" name="TextBox 5">
            <a:extLst>
              <a:ext uri="{FF2B5EF4-FFF2-40B4-BE49-F238E27FC236}">
                <a16:creationId xmlns:a16="http://schemas.microsoft.com/office/drawing/2014/main" id="{3767EFDA-A32F-BE36-7686-1FB4108CEF9C}"/>
              </a:ext>
            </a:extLst>
          </p:cNvPr>
          <p:cNvSpPr txBox="1"/>
          <p:nvPr/>
        </p:nvSpPr>
        <p:spPr>
          <a:xfrm>
            <a:off x="5116596" y="2503416"/>
            <a:ext cx="3113532" cy="1569660"/>
          </a:xfrm>
          <a:prstGeom prst="rect">
            <a:avLst/>
          </a:prstGeom>
          <a:noFill/>
        </p:spPr>
        <p:txBody>
          <a:bodyPr wrap="square" anchor="t">
            <a:spAutoFit/>
          </a:bodyPr>
          <a:lstStyle/>
          <a:p>
            <a:pPr algn="l"/>
            <a:r>
              <a:rPr lang="es-ES" sz="9600" dirty="0">
                <a:solidFill>
                  <a:schemeClr val="bg1">
                    <a:lumMod val="95000"/>
                  </a:schemeClr>
                </a:solidFill>
                <a:latin typeface="Open Sans Light" pitchFamily="2" charset="0"/>
                <a:ea typeface="Open Sans Light" pitchFamily="2" charset="0"/>
                <a:cs typeface="Open Sans Light" pitchFamily="2" charset="0"/>
              </a:rPr>
              <a:t>2</a:t>
            </a:r>
            <a:endParaRPr sz="9600" dirty="0">
              <a:solidFill>
                <a:schemeClr val="bg1">
                  <a:lumMod val="95000"/>
                </a:schemeClr>
              </a:solidFill>
              <a:latin typeface="Open Sans Light" pitchFamily="2" charset="0"/>
              <a:ea typeface="Open Sans Light" pitchFamily="2" charset="0"/>
              <a:cs typeface="Open Sans Light" pitchFamily="2" charset="0"/>
            </a:endParaRPr>
          </a:p>
        </p:txBody>
      </p:sp>
      <p:sp>
        <p:nvSpPr>
          <p:cNvPr id="24" name="TextBox 5">
            <a:extLst>
              <a:ext uri="{FF2B5EF4-FFF2-40B4-BE49-F238E27FC236}">
                <a16:creationId xmlns:a16="http://schemas.microsoft.com/office/drawing/2014/main" id="{68CAD3BC-F427-9F3F-5EF1-955DC262E114}"/>
              </a:ext>
            </a:extLst>
          </p:cNvPr>
          <p:cNvSpPr txBox="1"/>
          <p:nvPr/>
        </p:nvSpPr>
        <p:spPr>
          <a:xfrm>
            <a:off x="9405007" y="2503416"/>
            <a:ext cx="3113532" cy="1569660"/>
          </a:xfrm>
          <a:prstGeom prst="rect">
            <a:avLst/>
          </a:prstGeom>
          <a:noFill/>
        </p:spPr>
        <p:txBody>
          <a:bodyPr wrap="square" anchor="t">
            <a:spAutoFit/>
          </a:bodyPr>
          <a:lstStyle/>
          <a:p>
            <a:pPr algn="l"/>
            <a:r>
              <a:rPr lang="es-ES" sz="9600" dirty="0">
                <a:solidFill>
                  <a:schemeClr val="bg1">
                    <a:lumMod val="95000"/>
                  </a:schemeClr>
                </a:solidFill>
                <a:latin typeface="Open Sans Light" pitchFamily="2" charset="0"/>
                <a:ea typeface="Open Sans Light" pitchFamily="2" charset="0"/>
                <a:cs typeface="Open Sans Light" pitchFamily="2" charset="0"/>
              </a:rPr>
              <a:t>3</a:t>
            </a:r>
            <a:endParaRPr sz="9600" dirty="0">
              <a:solidFill>
                <a:schemeClr val="bg1">
                  <a:lumMod val="95000"/>
                </a:schemeClr>
              </a:solidFill>
              <a:latin typeface="Open Sans Light" pitchFamily="2" charset="0"/>
              <a:ea typeface="Open Sans Light" pitchFamily="2" charset="0"/>
              <a:cs typeface="Open Sans Light" pitchFamily="2" charset="0"/>
            </a:endParaRPr>
          </a:p>
        </p:txBody>
      </p:sp>
      <p:sp>
        <p:nvSpPr>
          <p:cNvPr id="25" name="TextBox 5">
            <a:extLst>
              <a:ext uri="{FF2B5EF4-FFF2-40B4-BE49-F238E27FC236}">
                <a16:creationId xmlns:a16="http://schemas.microsoft.com/office/drawing/2014/main" id="{B0E107C6-4876-36BD-9BD8-26D7C80B3220}"/>
              </a:ext>
            </a:extLst>
          </p:cNvPr>
          <p:cNvSpPr txBox="1"/>
          <p:nvPr/>
        </p:nvSpPr>
        <p:spPr>
          <a:xfrm>
            <a:off x="13630210" y="2503416"/>
            <a:ext cx="3113532" cy="1569660"/>
          </a:xfrm>
          <a:prstGeom prst="rect">
            <a:avLst/>
          </a:prstGeom>
          <a:noFill/>
        </p:spPr>
        <p:txBody>
          <a:bodyPr wrap="square" anchor="t">
            <a:spAutoFit/>
          </a:bodyPr>
          <a:lstStyle/>
          <a:p>
            <a:pPr algn="l"/>
            <a:r>
              <a:rPr lang="es-ES" sz="9600" dirty="0">
                <a:solidFill>
                  <a:schemeClr val="bg1">
                    <a:lumMod val="95000"/>
                  </a:schemeClr>
                </a:solidFill>
                <a:latin typeface="Open Sans Light" pitchFamily="2" charset="0"/>
                <a:ea typeface="Open Sans Light" pitchFamily="2" charset="0"/>
                <a:cs typeface="Open Sans Light" pitchFamily="2" charset="0"/>
              </a:rPr>
              <a:t>4</a:t>
            </a:r>
            <a:endParaRPr sz="9600" dirty="0">
              <a:solidFill>
                <a:schemeClr val="bg1">
                  <a:lumMod val="95000"/>
                </a:schemeClr>
              </a:solidFill>
              <a:latin typeface="Open Sans Light" pitchFamily="2" charset="0"/>
              <a:ea typeface="Open Sans Light" pitchFamily="2" charset="0"/>
              <a:cs typeface="Open Sans Light" pitchFamily="2" charset="0"/>
            </a:endParaRPr>
          </a:p>
        </p:txBody>
      </p:sp>
      <p:sp>
        <p:nvSpPr>
          <p:cNvPr id="3" name="TextBox 2"/>
          <p:cNvSpPr txBox="1"/>
          <p:nvPr/>
        </p:nvSpPr>
        <p:spPr>
          <a:xfrm>
            <a:off x="521208" y="357952"/>
            <a:ext cx="16459200" cy="669414"/>
          </a:xfrm>
          <a:prstGeom prst="rect">
            <a:avLst/>
          </a:prstGeom>
          <a:noFill/>
        </p:spPr>
        <p:txBody>
          <a:bodyPr wrap="square" anchor="t">
            <a:spAutoFit/>
          </a:bodyPr>
          <a:lstStyle/>
          <a:p>
            <a:pPr algn="l"/>
            <a:r>
              <a:rPr sz="3600" b="1" dirty="0">
                <a:solidFill>
                  <a:schemeClr val="bg1"/>
                </a:solidFill>
                <a:latin typeface="Open Sans" panose="020B0606030504020204" pitchFamily="34" charset="0"/>
                <a:ea typeface="Open Sans" panose="020B0606030504020204" pitchFamily="34" charset="0"/>
                <a:cs typeface="Open Sans" panose="020B0606030504020204" pitchFamily="34" charset="0"/>
              </a:rPr>
              <a:t>Parliamentary action: four levers for food-security resilience</a:t>
            </a:r>
          </a:p>
        </p:txBody>
      </p:sp>
      <p:sp>
        <p:nvSpPr>
          <p:cNvPr id="6" name="TextBox 5"/>
          <p:cNvSpPr txBox="1"/>
          <p:nvPr/>
        </p:nvSpPr>
        <p:spPr>
          <a:xfrm>
            <a:off x="521208" y="3221599"/>
            <a:ext cx="4151026" cy="584775"/>
          </a:xfrm>
          <a:prstGeom prst="rect">
            <a:avLst/>
          </a:prstGeom>
          <a:noFill/>
        </p:spPr>
        <p:txBody>
          <a:bodyPr wrap="square" anchor="t">
            <a:spAutoFit/>
          </a:bodyPr>
          <a:lstStyle/>
          <a:p>
            <a:pPr algn="ctr"/>
            <a:r>
              <a:rPr sz="3200" b="1" dirty="0">
                <a:solidFill>
                  <a:srgbClr val="2C8499"/>
                </a:solidFill>
                <a:latin typeface="Open Sans" panose="020B0606030504020204" pitchFamily="34" charset="0"/>
                <a:ea typeface="Open Sans" panose="020B0606030504020204" pitchFamily="34" charset="0"/>
                <a:cs typeface="Open Sans" panose="020B0606030504020204" pitchFamily="34" charset="0"/>
              </a:rPr>
              <a:t>LEGISLATE</a:t>
            </a:r>
          </a:p>
        </p:txBody>
      </p:sp>
      <p:sp>
        <p:nvSpPr>
          <p:cNvPr id="7" name="TextBox 6"/>
          <p:cNvSpPr txBox="1"/>
          <p:nvPr/>
        </p:nvSpPr>
        <p:spPr>
          <a:xfrm>
            <a:off x="1014715" y="4299816"/>
            <a:ext cx="3443130" cy="2623282"/>
          </a:xfrm>
          <a:prstGeom prst="rect">
            <a:avLst/>
          </a:prstGeom>
          <a:noFill/>
        </p:spPr>
        <p:txBody>
          <a:bodyPr wrap="square" anchor="t">
            <a:spAutoFit/>
          </a:bodyPr>
          <a:lstStyle/>
          <a:p>
            <a:pPr algn="l">
              <a:spcAft>
                <a:spcPts val="2200"/>
              </a:spcAft>
            </a:pPr>
            <a:r>
              <a:rPr sz="213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Embed food security in national preparedness</a:t>
            </a:r>
            <a:r>
              <a:rPr sz="213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 Whole-of-system risk assessment
• Contingency and continuity planning</a:t>
            </a:r>
          </a:p>
        </p:txBody>
      </p:sp>
      <p:sp>
        <p:nvSpPr>
          <p:cNvPr id="9" name="TextBox 8"/>
          <p:cNvSpPr txBox="1"/>
          <p:nvPr/>
        </p:nvSpPr>
        <p:spPr>
          <a:xfrm>
            <a:off x="4899509" y="3221599"/>
            <a:ext cx="4110684" cy="584775"/>
          </a:xfrm>
          <a:prstGeom prst="rect">
            <a:avLst/>
          </a:prstGeom>
          <a:noFill/>
        </p:spPr>
        <p:txBody>
          <a:bodyPr wrap="square" anchor="t">
            <a:spAutoFit/>
          </a:bodyPr>
          <a:lstStyle/>
          <a:p>
            <a:pPr algn="ctr"/>
            <a:r>
              <a:rPr sz="3200" b="1" dirty="0">
                <a:solidFill>
                  <a:srgbClr val="2C8499"/>
                </a:solidFill>
                <a:latin typeface="Open Sans" panose="020B0606030504020204" pitchFamily="34" charset="0"/>
                <a:ea typeface="Open Sans" panose="020B0606030504020204" pitchFamily="34" charset="0"/>
                <a:cs typeface="Open Sans" panose="020B0606030504020204" pitchFamily="34" charset="0"/>
              </a:rPr>
              <a:t>INVEST</a:t>
            </a:r>
          </a:p>
        </p:txBody>
      </p:sp>
      <p:sp>
        <p:nvSpPr>
          <p:cNvPr id="10" name="TextBox 9"/>
          <p:cNvSpPr txBox="1"/>
          <p:nvPr/>
        </p:nvSpPr>
        <p:spPr>
          <a:xfrm>
            <a:off x="5233784" y="4299816"/>
            <a:ext cx="3562019" cy="2623282"/>
          </a:xfrm>
          <a:prstGeom prst="rect">
            <a:avLst/>
          </a:prstGeom>
          <a:noFill/>
        </p:spPr>
        <p:txBody>
          <a:bodyPr wrap="square" anchor="t">
            <a:spAutoFit/>
          </a:bodyPr>
          <a:lstStyle/>
          <a:p>
            <a:pPr algn="l">
              <a:spcAft>
                <a:spcPts val="2200"/>
              </a:spcAft>
            </a:pPr>
            <a:r>
              <a:rPr sz="213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Prioritize critical agrifood functions</a:t>
            </a:r>
            <a:r>
              <a:rPr sz="213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 Water, production and processing
• Storage, logistics and early warning</a:t>
            </a:r>
          </a:p>
        </p:txBody>
      </p:sp>
      <p:sp>
        <p:nvSpPr>
          <p:cNvPr id="12" name="TextBox 11"/>
          <p:cNvSpPr txBox="1"/>
          <p:nvPr/>
        </p:nvSpPr>
        <p:spPr>
          <a:xfrm>
            <a:off x="9237465" y="3221599"/>
            <a:ext cx="4110685" cy="584775"/>
          </a:xfrm>
          <a:prstGeom prst="rect">
            <a:avLst/>
          </a:prstGeom>
          <a:noFill/>
        </p:spPr>
        <p:txBody>
          <a:bodyPr wrap="square" anchor="t">
            <a:spAutoFit/>
          </a:bodyPr>
          <a:lstStyle/>
          <a:p>
            <a:pPr algn="ctr"/>
            <a:r>
              <a:rPr sz="3200" b="1" dirty="0">
                <a:solidFill>
                  <a:srgbClr val="2C8499"/>
                </a:solidFill>
                <a:latin typeface="Open Sans" panose="020B0606030504020204" pitchFamily="34" charset="0"/>
                <a:ea typeface="Open Sans" panose="020B0606030504020204" pitchFamily="34" charset="0"/>
                <a:cs typeface="Open Sans" panose="020B0606030504020204" pitchFamily="34" charset="0"/>
              </a:rPr>
              <a:t>OVERSEE</a:t>
            </a:r>
          </a:p>
        </p:txBody>
      </p:sp>
      <p:sp>
        <p:nvSpPr>
          <p:cNvPr id="13" name="TextBox 12"/>
          <p:cNvSpPr txBox="1"/>
          <p:nvPr/>
        </p:nvSpPr>
        <p:spPr>
          <a:xfrm>
            <a:off x="9654988" y="4299816"/>
            <a:ext cx="3415553" cy="2951064"/>
          </a:xfrm>
          <a:prstGeom prst="rect">
            <a:avLst/>
          </a:prstGeom>
          <a:noFill/>
        </p:spPr>
        <p:txBody>
          <a:bodyPr wrap="square" anchor="t">
            <a:spAutoFit/>
          </a:bodyPr>
          <a:lstStyle/>
          <a:p>
            <a:pPr algn="l">
              <a:spcAft>
                <a:spcPts val="2200"/>
              </a:spcAft>
            </a:pPr>
            <a:r>
              <a:rPr sz="213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Ensure preparedness </a:t>
            </a:r>
            <a:r>
              <a:rPr lang="es-ES" sz="213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a:r>
            <a:br>
              <a:rPr lang="es-ES" sz="213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br>
            <a:r>
              <a:rPr sz="213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is operational</a:t>
            </a:r>
            <a:r>
              <a:rPr sz="213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 Evidence-based strategic reserves
• Transparency, monitoring and accountability</a:t>
            </a:r>
          </a:p>
        </p:txBody>
      </p:sp>
      <p:sp>
        <p:nvSpPr>
          <p:cNvPr id="15" name="TextBox 14"/>
          <p:cNvSpPr txBox="1"/>
          <p:nvPr/>
        </p:nvSpPr>
        <p:spPr>
          <a:xfrm>
            <a:off x="13729447" y="3221599"/>
            <a:ext cx="3956660" cy="584775"/>
          </a:xfrm>
          <a:prstGeom prst="rect">
            <a:avLst/>
          </a:prstGeom>
          <a:noFill/>
        </p:spPr>
        <p:txBody>
          <a:bodyPr wrap="square" anchor="t">
            <a:spAutoFit/>
          </a:bodyPr>
          <a:lstStyle/>
          <a:p>
            <a:pPr algn="ctr"/>
            <a:r>
              <a:rPr sz="3200" b="1" dirty="0">
                <a:solidFill>
                  <a:srgbClr val="2C8499"/>
                </a:solidFill>
                <a:latin typeface="Open Sans" panose="020B0606030504020204" pitchFamily="34" charset="0"/>
                <a:ea typeface="Open Sans" panose="020B0606030504020204" pitchFamily="34" charset="0"/>
                <a:cs typeface="Open Sans" panose="020B0606030504020204" pitchFamily="34" charset="0"/>
              </a:rPr>
              <a:t>COOPERATE</a:t>
            </a:r>
          </a:p>
        </p:txBody>
      </p:sp>
      <p:sp>
        <p:nvSpPr>
          <p:cNvPr id="16" name="TextBox 15"/>
          <p:cNvSpPr txBox="1"/>
          <p:nvPr/>
        </p:nvSpPr>
        <p:spPr>
          <a:xfrm>
            <a:off x="14065624" y="4299816"/>
            <a:ext cx="3229983" cy="2623282"/>
          </a:xfrm>
          <a:prstGeom prst="rect">
            <a:avLst/>
          </a:prstGeom>
          <a:noFill/>
        </p:spPr>
        <p:txBody>
          <a:bodyPr wrap="square" anchor="t">
            <a:spAutoFit/>
          </a:bodyPr>
          <a:lstStyle/>
          <a:p>
            <a:pPr algn="l">
              <a:spcAft>
                <a:spcPts val="2200"/>
              </a:spcAft>
            </a:pPr>
            <a:r>
              <a:rPr sz="2130" b="1"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Strengthen regional resilience</a:t>
            </a:r>
            <a:r>
              <a:rPr sz="213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
• Trade and information sharing
• Water, One Health and biosecurity</a:t>
            </a:r>
          </a:p>
        </p:txBody>
      </p:sp>
      <p:sp>
        <p:nvSpPr>
          <p:cNvPr id="17" name="TextBox 16"/>
          <p:cNvSpPr txBox="1"/>
          <p:nvPr/>
        </p:nvSpPr>
        <p:spPr>
          <a:xfrm>
            <a:off x="718521" y="9379647"/>
            <a:ext cx="16253460" cy="473206"/>
          </a:xfrm>
          <a:prstGeom prst="rect">
            <a:avLst/>
          </a:prstGeom>
          <a:noFill/>
        </p:spPr>
        <p:txBody>
          <a:bodyPr wrap="square" anchor="t">
            <a:spAutoFit/>
          </a:bodyPr>
          <a:lstStyle/>
          <a:p>
            <a:pPr algn="ctr"/>
            <a:r>
              <a:rPr sz="2475"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Parliaments can turn resilience priorities into sustained national preparedness</a:t>
            </a:r>
          </a:p>
        </p:txBody>
      </p:sp>
      <p:pic>
        <p:nvPicPr>
          <p:cNvPr id="18" name="Imagen 17">
            <a:extLst>
              <a:ext uri="{FF2B5EF4-FFF2-40B4-BE49-F238E27FC236}">
                <a16:creationId xmlns:a16="http://schemas.microsoft.com/office/drawing/2014/main" id="{EBB5CB49-9C98-F7CC-436C-6C314725E5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81381" y="313292"/>
            <a:ext cx="1981200" cy="1219200"/>
          </a:xfrm>
          <a:prstGeom prst="rect">
            <a:avLst/>
          </a:prstGeom>
        </p:spPr>
      </p:pic>
      <p:pic>
        <p:nvPicPr>
          <p:cNvPr id="27" name="Imagen 26">
            <a:extLst>
              <a:ext uri="{FF2B5EF4-FFF2-40B4-BE49-F238E27FC236}">
                <a16:creationId xmlns:a16="http://schemas.microsoft.com/office/drawing/2014/main" id="{006CD691-C4FB-A6BC-FC5D-5519F1CC66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28774" y="7353863"/>
            <a:ext cx="1071104" cy="1077144"/>
          </a:xfrm>
          <a:prstGeom prst="rect">
            <a:avLst/>
          </a:prstGeom>
        </p:spPr>
      </p:pic>
      <p:pic>
        <p:nvPicPr>
          <p:cNvPr id="29" name="Imagen 28">
            <a:extLst>
              <a:ext uri="{FF2B5EF4-FFF2-40B4-BE49-F238E27FC236}">
                <a16:creationId xmlns:a16="http://schemas.microsoft.com/office/drawing/2014/main" id="{E1C9B9B3-E6DB-C3C7-2ED4-7B28C3A77D1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99258" y="7407818"/>
            <a:ext cx="911184" cy="918048"/>
          </a:xfrm>
          <a:prstGeom prst="rect">
            <a:avLst/>
          </a:prstGeom>
        </p:spPr>
      </p:pic>
      <p:pic>
        <p:nvPicPr>
          <p:cNvPr id="31" name="Imagen 30">
            <a:extLst>
              <a:ext uri="{FF2B5EF4-FFF2-40B4-BE49-F238E27FC236}">
                <a16:creationId xmlns:a16="http://schemas.microsoft.com/office/drawing/2014/main" id="{F94D516A-6C64-B0B7-9BAD-B7F510B7BE3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854748" y="7562418"/>
            <a:ext cx="876119" cy="882719"/>
          </a:xfrm>
          <a:prstGeom prst="rect">
            <a:avLst/>
          </a:prstGeom>
        </p:spPr>
      </p:pic>
      <p:pic>
        <p:nvPicPr>
          <p:cNvPr id="33" name="Imagen 32">
            <a:extLst>
              <a:ext uri="{FF2B5EF4-FFF2-40B4-BE49-F238E27FC236}">
                <a16:creationId xmlns:a16="http://schemas.microsoft.com/office/drawing/2014/main" id="{6ABF512F-AE69-CA80-FEE4-201A3636A17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190247" y="7426510"/>
            <a:ext cx="980736" cy="98812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9" name="Group 9"/>
          <p:cNvGrpSpPr/>
          <p:nvPr/>
        </p:nvGrpSpPr>
        <p:grpSpPr>
          <a:xfrm>
            <a:off x="5682205" y="66434"/>
            <a:ext cx="5982301" cy="2637224"/>
            <a:chOff x="0" y="0"/>
            <a:chExt cx="8250314" cy="3534143"/>
          </a:xfrm>
        </p:grpSpPr>
        <p:sp>
          <p:nvSpPr>
            <p:cNvPr id="10" name="Freeform 10"/>
            <p:cNvSpPr/>
            <p:nvPr/>
          </p:nvSpPr>
          <p:spPr>
            <a:xfrm>
              <a:off x="0" y="0"/>
              <a:ext cx="8250301" cy="3534156"/>
            </a:xfrm>
            <a:custGeom>
              <a:avLst/>
              <a:gdLst/>
              <a:ahLst/>
              <a:cxnLst/>
              <a:rect l="l" t="t" r="r" b="b"/>
              <a:pathLst>
                <a:path w="8250301" h="3534156">
                  <a:moveTo>
                    <a:pt x="0" y="0"/>
                  </a:moveTo>
                  <a:lnTo>
                    <a:pt x="8250301" y="0"/>
                  </a:lnTo>
                  <a:lnTo>
                    <a:pt x="8250301" y="3534156"/>
                  </a:lnTo>
                  <a:lnTo>
                    <a:pt x="0" y="3534156"/>
                  </a:lnTo>
                  <a:lnTo>
                    <a:pt x="0" y="0"/>
                  </a:lnTo>
                  <a:close/>
                </a:path>
              </a:pathLst>
            </a:custGeom>
            <a:blipFill>
              <a:blip r:embed="rId4"/>
              <a:stretch>
                <a:fillRect b="-24"/>
              </a:stretch>
            </a:blipFill>
          </p:spPr>
          <p:txBody>
            <a:bodyPr/>
            <a:lstStyle/>
            <a:p>
              <a:endParaRPr lang="en-US"/>
            </a:p>
          </p:txBody>
        </p:sp>
      </p:grpSp>
      <p:sp>
        <p:nvSpPr>
          <p:cNvPr id="15" name="CuadroTexto 14">
            <a:extLst>
              <a:ext uri="{FF2B5EF4-FFF2-40B4-BE49-F238E27FC236}">
                <a16:creationId xmlns:a16="http://schemas.microsoft.com/office/drawing/2014/main" id="{C0264A77-50F2-3B86-E052-4005B6805C47}"/>
              </a:ext>
            </a:extLst>
          </p:cNvPr>
          <p:cNvSpPr txBox="1"/>
          <p:nvPr/>
        </p:nvSpPr>
        <p:spPr>
          <a:xfrm>
            <a:off x="4668092" y="3910259"/>
            <a:ext cx="8010526" cy="1323439"/>
          </a:xfrm>
          <a:prstGeom prst="rect">
            <a:avLst/>
          </a:prstGeom>
          <a:noFill/>
        </p:spPr>
        <p:txBody>
          <a:bodyPr wrap="none" rtlCol="0">
            <a:spAutoFit/>
          </a:bodyPr>
          <a:lstStyle/>
          <a:p>
            <a:pPr algn="ctr"/>
            <a:r>
              <a:rPr lang="en-US" sz="4000" dirty="0">
                <a:solidFill>
                  <a:srgbClr val="FFFFFF"/>
                </a:solidFill>
                <a:latin typeface="Open Sans" panose="020B0606030504020204" pitchFamily="34" charset="0"/>
                <a:ea typeface="Open Sans" panose="020B0606030504020204" pitchFamily="34" charset="0"/>
                <a:cs typeface="Open Sans" panose="020B0606030504020204" pitchFamily="34" charset="0"/>
                <a:sym typeface="Canva Sans Bold"/>
              </a:rPr>
              <a:t>FAO stands ready to support </a:t>
            </a:r>
            <a:br>
              <a:rPr lang="en-US" sz="4000" dirty="0">
                <a:solidFill>
                  <a:srgbClr val="FFFFFF"/>
                </a:solidFill>
                <a:latin typeface="Open Sans" panose="020B0606030504020204" pitchFamily="34" charset="0"/>
                <a:ea typeface="Open Sans" panose="020B0606030504020204" pitchFamily="34" charset="0"/>
                <a:cs typeface="Open Sans" panose="020B0606030504020204" pitchFamily="34" charset="0"/>
                <a:sym typeface="Canva Sans Bold"/>
              </a:rPr>
            </a:br>
            <a:r>
              <a:rPr lang="en-US" sz="4000" dirty="0">
                <a:solidFill>
                  <a:srgbClr val="FFFFFF"/>
                </a:solidFill>
                <a:latin typeface="Open Sans" panose="020B0606030504020204" pitchFamily="34" charset="0"/>
                <a:ea typeface="Open Sans" panose="020B0606030504020204" pitchFamily="34" charset="0"/>
                <a:cs typeface="Open Sans" panose="020B0606030504020204" pitchFamily="34" charset="0"/>
                <a:sym typeface="Canva Sans Bold"/>
              </a:rPr>
              <a:t>MED9 countries and parliaments</a:t>
            </a:r>
            <a:endParaRPr lang="es-ES" sz="4000" dirty="0">
              <a:latin typeface="Open Sans" panose="020B0606030504020204" pitchFamily="34" charset="0"/>
              <a:ea typeface="Open Sans" panose="020B0606030504020204" pitchFamily="34" charset="0"/>
              <a:cs typeface="Open Sans" panose="020B0606030504020204" pitchFamily="34" charset="0"/>
            </a:endParaRPr>
          </a:p>
        </p:txBody>
      </p:sp>
      <p:sp>
        <p:nvSpPr>
          <p:cNvPr id="16" name="CuadroTexto 15">
            <a:extLst>
              <a:ext uri="{FF2B5EF4-FFF2-40B4-BE49-F238E27FC236}">
                <a16:creationId xmlns:a16="http://schemas.microsoft.com/office/drawing/2014/main" id="{54C85546-CADF-AF01-3C9C-8B941FD20597}"/>
              </a:ext>
            </a:extLst>
          </p:cNvPr>
          <p:cNvSpPr txBox="1"/>
          <p:nvPr/>
        </p:nvSpPr>
        <p:spPr>
          <a:xfrm>
            <a:off x="4995318" y="7763730"/>
            <a:ext cx="7356075" cy="729880"/>
          </a:xfrm>
          <a:prstGeom prst="rect">
            <a:avLst/>
          </a:prstGeom>
          <a:noFill/>
        </p:spPr>
        <p:txBody>
          <a:bodyPr wrap="square" rtlCol="0">
            <a:spAutoFit/>
          </a:bodyPr>
          <a:lstStyle/>
          <a:p>
            <a:pPr algn="ctr">
              <a:lnSpc>
                <a:spcPts val="3600"/>
              </a:lnSpc>
            </a:pPr>
            <a:r>
              <a:rPr lang="en-US" sz="8800" b="1" dirty="0">
                <a:solidFill>
                  <a:srgbClr val="FFFFFF"/>
                </a:solidFill>
                <a:latin typeface="Open Sans" panose="020B0606030504020204" pitchFamily="34" charset="0"/>
                <a:ea typeface="Open Sans" panose="020B0606030504020204" pitchFamily="34" charset="0"/>
                <a:cs typeface="Open Sans" panose="020B0606030504020204" pitchFamily="34" charset="0"/>
                <a:sym typeface="Canva Sans Bold"/>
              </a:rPr>
              <a:t>Thank you</a:t>
            </a:r>
          </a:p>
        </p:txBody>
      </p:sp>
      <p:sp>
        <p:nvSpPr>
          <p:cNvPr id="17" name="Rectángulo 16">
            <a:extLst>
              <a:ext uri="{FF2B5EF4-FFF2-40B4-BE49-F238E27FC236}">
                <a16:creationId xmlns:a16="http://schemas.microsoft.com/office/drawing/2014/main" id="{37161A0E-97DA-5A72-3EC6-AC2A7D9BCE3C}"/>
              </a:ext>
            </a:extLst>
          </p:cNvPr>
          <p:cNvSpPr/>
          <p:nvPr/>
        </p:nvSpPr>
        <p:spPr>
          <a:xfrm>
            <a:off x="6851279" y="5943599"/>
            <a:ext cx="3644153" cy="45719"/>
          </a:xfrm>
          <a:prstGeom prst="rect">
            <a:avLst/>
          </a:prstGeom>
          <a:solidFill>
            <a:srgbClr val="EFD1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292</TotalTime>
  <Words>1572</Words>
  <Application>Microsoft Office PowerPoint</Application>
  <PresentationFormat>Prilagođeno</PresentationFormat>
  <Paragraphs>158</Paragraphs>
  <Slides>8</Slides>
  <Notes>7</Notes>
  <HiddenSlides>0</HiddenSlides>
  <MMClips>0</MMClips>
  <ScaleCrop>false</ScaleCrop>
  <HeadingPairs>
    <vt:vector size="6" baseType="variant">
      <vt:variant>
        <vt:lpstr>Korišteni fontovi</vt:lpstr>
      </vt:variant>
      <vt:variant>
        <vt:i4>10</vt:i4>
      </vt:variant>
      <vt:variant>
        <vt:lpstr>Tema</vt:lpstr>
      </vt:variant>
      <vt:variant>
        <vt:i4>1</vt:i4>
      </vt:variant>
      <vt:variant>
        <vt:lpstr>Naslovi slajdova</vt:lpstr>
      </vt:variant>
      <vt:variant>
        <vt:i4>8</vt:i4>
      </vt:variant>
    </vt:vector>
  </HeadingPairs>
  <TitlesOfParts>
    <vt:vector size="19" baseType="lpstr">
      <vt:lpstr>Canva Sans Bold</vt:lpstr>
      <vt:lpstr>Aptos</vt:lpstr>
      <vt:lpstr>Open Sans</vt:lpstr>
      <vt:lpstr>Canva Sans</vt:lpstr>
      <vt:lpstr>Arial</vt:lpstr>
      <vt:lpstr>Calibri</vt:lpstr>
      <vt:lpstr>Aptos Bold</vt:lpstr>
      <vt:lpstr>Courier New</vt:lpstr>
      <vt:lpstr>Open Sans ExtraBold</vt:lpstr>
      <vt:lpstr>Open Sans Light</vt:lpstr>
      <vt:lpstr>Office Theme</vt:lpstr>
      <vt:lpstr>PowerPoint prezentacija</vt:lpstr>
      <vt:lpstr>PowerPoint prezentacija</vt:lpstr>
      <vt:lpstr>PowerPoint prezentacija</vt:lpstr>
      <vt:lpstr>PowerPoint prezentacija</vt:lpstr>
      <vt:lpstr>PowerPoint prezentacija</vt:lpstr>
      <vt:lpstr>PowerPoint prezentacija</vt:lpstr>
      <vt:lpstr>PowerPoint prezentacija</vt:lpstr>
      <vt:lpstr>PowerPoint prezentacija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Heavy Equipment in Modern Construction</dc:title>
  <dc:creator>Suzana Grizelj</dc:creator>
  <cp:lastModifiedBy>Suzana Grizelj</cp:lastModifiedBy>
  <cp:revision>54</cp:revision>
  <dcterms:created xsi:type="dcterms:W3CDTF">2006-08-16T00:00:00Z</dcterms:created>
  <dcterms:modified xsi:type="dcterms:W3CDTF">2026-09-28T10:05:34Z</dcterms:modified>
  <dc:identifier>DAHTfnaMNHY</dc:identifier>
</cp:coreProperties>
</file>