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5" r:id="rId2"/>
    <p:sldMasterId id="2147483668" r:id="rId3"/>
    <p:sldMasterId id="2147483683" r:id="rId4"/>
    <p:sldMasterId id="2147483704" r:id="rId5"/>
  </p:sldMasterIdLst>
  <p:notesMasterIdLst>
    <p:notesMasterId r:id="rId2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9144000" cy="5143500" type="screen16x9"/>
  <p:notesSz cx="6858000" cy="9144000"/>
  <p:embeddedFontLst>
    <p:embeddedFont>
      <p:font typeface="Franklin Gothic" panose="020B060402020202020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ato" panose="020B0604020202020204" charset="-18"/>
      <p:regular r:id="rId33"/>
      <p:bold r:id="rId34"/>
      <p:italic r:id="rId35"/>
      <p:boldItalic r:id="rId36"/>
    </p:embeddedFont>
    <p:embeddedFont>
      <p:font typeface="Libre Franklin" panose="020B0604020202020204" charset="-18"/>
      <p:regular r:id="rId37"/>
      <p:bold r:id="rId38"/>
      <p:italic r:id="rId39"/>
      <p:boldItalic r:id="rId40"/>
    </p:embeddedFont>
    <p:embeddedFont>
      <p:font typeface="Raleway" panose="020B0604020202020204" charset="-18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iBK2zCBSuYMjJeRLiW8hyySOkI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343663-9AE0-4FDB-88B4-F5609C0B4E75}">
  <a:tblStyle styleId="{73343663-9AE0-4FDB-88B4-F5609C0B4E7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08"/>
      </p:cViewPr>
      <p:guideLst>
        <p:guide orient="horz" pos="1644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5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95a9dcbcf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g395a9dcbcf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a6bef997fe_1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g3a6bef997fe_1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a6bef997fe_1_1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Google Shape;600;g3a6bef997fe_1_1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a6bef997fe_1_1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g3a6bef997fe_1_1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a6bef997fe_1_1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g3a6bef997fe_1_1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hr-HR" sz="1300" i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Učenici se najviše oslanjaju na digitalne alate i pasivne strategije, dok je traženje podrške od odraslih najmanje zastupljeno — što naglašava važnost jačanja povjerenja i dostupnosti sigurnih kanala za pomoć.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a6bef997fe_1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g3a6bef997fe_1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a6bef997fe_1_1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g3a6bef997fe_1_1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cb45af4c2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g3cb45af4c2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3" name="Google Shape;643;g3cb45af4c2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cb45af4c2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g3cb45af4c26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2" name="Google Shape;652;g3cb45af4c2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86c36e9b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g386c36e9ba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g386c36e9ba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cb2aa8c9fa_1_4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4" name="Google Shape;664;g3cb2aa8c9fa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85d55986c4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g385d55986c4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g385d55986c4_0_8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a6bef997fe_1_1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g3a6bef997fe_1_1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a6bef997fe_1_1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7" name="Google Shape;677;g3a6bef997fe_1_1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cb45af4c2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g3cb45af4c2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c6924e57ff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g3c6924e57ff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95a9dcbc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95a9dcbcf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g395a9dcbcf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a6bef997fe_1_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4" name="Google Shape;554;g3a6bef997fe_1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a6bef997fe_1_1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4" name="Google Shape;564;g3a6bef997fe_1_1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a6bef997fe_1_1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g3a6bef997fe_1_1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a6bef997fe_1_1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g3a6bef997fe_1_1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glavlje sekcije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2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6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sadržaja" type="twoObj">
  <p:cSld name="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6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6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poredba" type="twoTxTwoObj">
  <p:cSld name="TWO_OBJECTS_WITH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3" name="Google Shape;93;p16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64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5" name="Google Shape;95;p164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6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no" type="blank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držaj s opisom" type="objTx">
  <p:cSld name="OBJECT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7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1" name="Google Shape;111;p167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2" name="Google Shape;112;p16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ka s opisom" type="picTx">
  <p:cSld name="PICTURE_WITH_CAPTIO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8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68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9" name="Google Shape;119;p16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6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okomiti tekst" type="vertTx">
  <p:cSld name="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6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6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6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6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komiti naslov i tekst" type="vertTitleAndTx">
  <p:cSld name="VERTICAL_TITLE_AND_VERTICAL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0"/>
          <p:cNvSpPr txBox="1">
            <a:spLocks noGrp="1"/>
          </p:cNvSpPr>
          <p:nvPr>
            <p:ph type="title"/>
          </p:nvPr>
        </p:nvSpPr>
        <p:spPr>
          <a:xfrm rot="5400000">
            <a:off x="5350074" y="1467447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0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8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7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7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81977c1542_1_8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381977c1542_1_8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381977c1542_1_8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38166ad6feb_0_272"/>
          <p:cNvSpPr txBox="1">
            <a:spLocks noGrp="1"/>
          </p:cNvSpPr>
          <p:nvPr>
            <p:ph type="title"/>
          </p:nvPr>
        </p:nvSpPr>
        <p:spPr>
          <a:xfrm>
            <a:off x="54965" y="-105079"/>
            <a:ext cx="90342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0" i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38166ad6feb_0_272"/>
          <p:cNvSpPr txBox="1">
            <a:spLocks noGrp="1"/>
          </p:cNvSpPr>
          <p:nvPr>
            <p:ph type="body" idx="1"/>
          </p:nvPr>
        </p:nvSpPr>
        <p:spPr>
          <a:xfrm>
            <a:off x="4244466" y="1635992"/>
            <a:ext cx="45885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g38166ad6feb_0_27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38166ad6feb_0_27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g38166ad6feb_0_272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81977c1542_1_8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381977c1542_1_8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g381977c1542_1_8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381977c1542_1_8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381977c1542_1_8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Cov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381977c1542_1_815"/>
          <p:cNvPicPr preferRelativeResize="0"/>
          <p:nvPr/>
        </p:nvPicPr>
        <p:blipFill rotWithShape="1">
          <a:blip r:embed="rId2">
            <a:alphaModFix/>
          </a:blip>
          <a:srcRect b="-10"/>
          <a:stretch/>
        </p:blipFill>
        <p:spPr>
          <a:xfrm>
            <a:off x="5851089" y="1"/>
            <a:ext cx="2468880" cy="375475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381977c1542_1_815"/>
          <p:cNvSpPr/>
          <p:nvPr/>
        </p:nvSpPr>
        <p:spPr>
          <a:xfrm>
            <a:off x="5853263" y="1"/>
            <a:ext cx="3289800" cy="5008500"/>
          </a:xfrm>
          <a:prstGeom prst="rect">
            <a:avLst/>
          </a:prstGeom>
          <a:solidFill>
            <a:schemeClr val="dk1">
              <a:alpha val="482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3" name="Google Shape;153;g381977c1542_1_815"/>
          <p:cNvSpPr>
            <a:spLocks noGrp="1"/>
          </p:cNvSpPr>
          <p:nvPr>
            <p:ph type="pic" idx="2"/>
          </p:nvPr>
        </p:nvSpPr>
        <p:spPr>
          <a:xfrm>
            <a:off x="-8463" y="1"/>
            <a:ext cx="5861700" cy="500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4" name="Google Shape;154;g381977c1542_1_815"/>
          <p:cNvSpPr/>
          <p:nvPr/>
        </p:nvSpPr>
        <p:spPr>
          <a:xfrm>
            <a:off x="-7392" y="5008500"/>
            <a:ext cx="7053900" cy="1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5" name="Google Shape;155;g381977c1542_1_815"/>
          <p:cNvSpPr/>
          <p:nvPr/>
        </p:nvSpPr>
        <p:spPr>
          <a:xfrm>
            <a:off x="5853263" y="5008500"/>
            <a:ext cx="3168300" cy="10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0" rIns="3600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endParaRPr sz="10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6" name="Google Shape;156;g381977c1542_1_815"/>
          <p:cNvSpPr txBox="1"/>
          <p:nvPr/>
        </p:nvSpPr>
        <p:spPr>
          <a:xfrm>
            <a:off x="9022556" y="5008500"/>
            <a:ext cx="1215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57" name="Google Shape;157;g381977c1542_1_815"/>
          <p:cNvSpPr txBox="1">
            <a:spLocks noGrp="1"/>
          </p:cNvSpPr>
          <p:nvPr>
            <p:ph type="ctrTitle"/>
          </p:nvPr>
        </p:nvSpPr>
        <p:spPr>
          <a:xfrm>
            <a:off x="6055044" y="1471612"/>
            <a:ext cx="2820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381977c1542_1_815"/>
          <p:cNvSpPr txBox="1">
            <a:spLocks noGrp="1"/>
          </p:cNvSpPr>
          <p:nvPr>
            <p:ph type="subTitle" idx="1"/>
          </p:nvPr>
        </p:nvSpPr>
        <p:spPr>
          <a:xfrm>
            <a:off x="6055043" y="2701529"/>
            <a:ext cx="28176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9" name="Google Shape;159;g381977c1542_1_815"/>
          <p:cNvSpPr/>
          <p:nvPr/>
        </p:nvSpPr>
        <p:spPr>
          <a:xfrm>
            <a:off x="6582454" y="2985860"/>
            <a:ext cx="2562056" cy="2023156"/>
          </a:xfrm>
          <a:custGeom>
            <a:avLst/>
            <a:gdLst/>
            <a:ahLst/>
            <a:cxnLst/>
            <a:rect l="l" t="t" r="r" b="b"/>
            <a:pathLst>
              <a:path w="4115752" h="3250050" extrusionOk="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0" name="Google Shape;160;g381977c1542_1_815"/>
          <p:cNvSpPr/>
          <p:nvPr/>
        </p:nvSpPr>
        <p:spPr>
          <a:xfrm>
            <a:off x="-7392" y="5116500"/>
            <a:ext cx="9151500" cy="27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rgbClr val="D8D8D8"/>
              </a:gs>
              <a:gs pos="68000">
                <a:srgbClr val="262626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81977c1542_1_8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381977c1542_1_8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g381977c1542_1_8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381977c1542_1_8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381977c1542_1_8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81977c1542_1_838"/>
          <p:cNvSpPr>
            <a:spLocks noGrp="1"/>
          </p:cNvSpPr>
          <p:nvPr>
            <p:ph type="pic" idx="2"/>
          </p:nvPr>
        </p:nvSpPr>
        <p:spPr>
          <a:xfrm>
            <a:off x="0" y="0"/>
            <a:ext cx="47085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81977c1542_1_84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381977c1542_1_84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2" name="Google Shape;172;g381977c1542_1_8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381977c1542_1_8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381977c1542_1_8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81977c1542_1_84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381977c1542_1_84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g381977c1542_1_8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g381977c1542_1_8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381977c1542_1_8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81977c1542_1_8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g381977c1542_1_85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g381977c1542_1_85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g381977c1542_1_8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381977c1542_1_8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g381977c1542_1_8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81977c1542_1_8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g381977c1542_1_85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1" name="Google Shape;191;g381977c1542_1_85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g381977c1542_1_8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" name="Google Shape;193;g381977c1542_1_8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g381977c1542_1_8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381977c1542_1_8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381977c1542_1_8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81977c1542_1_8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381977c1542_1_8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381977c1542_1_8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g381977c1542_1_8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81977c1542_1_87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g381977c1542_1_87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5" name="Google Shape;205;g381977c1542_1_87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6" name="Google Shape;206;g381977c1542_1_8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g381977c1542_1_8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g381977c1542_1_8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38166ad6feb_0_278"/>
          <p:cNvSpPr txBox="1">
            <a:spLocks noGrp="1"/>
          </p:cNvSpPr>
          <p:nvPr>
            <p:ph type="title"/>
          </p:nvPr>
        </p:nvSpPr>
        <p:spPr>
          <a:xfrm>
            <a:off x="54965" y="-105079"/>
            <a:ext cx="90342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0" i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38166ad6feb_0_27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38166ad6feb_0_27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38166ad6feb_0_27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81977c1542_1_8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g381977c1542_1_88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g381977c1542_1_88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3" name="Google Shape;213;g381977c1542_1_8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g381977c1542_1_8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381977c1542_1_8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81977c1542_1_89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g381977c1542_1_89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g381977c1542_1_89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381977c1542_1_89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g381977c1542_1_89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81977c1542_1_897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381977c1542_1_897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g381977c1542_1_89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g381977c1542_1_89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381977c1542_1_89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Cov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3a6bef997fe_1_886"/>
          <p:cNvPicPr preferRelativeResize="0"/>
          <p:nvPr/>
        </p:nvPicPr>
        <p:blipFill rotWithShape="1">
          <a:blip r:embed="rId2">
            <a:alphaModFix/>
          </a:blip>
          <a:srcRect b="-10"/>
          <a:stretch/>
        </p:blipFill>
        <p:spPr>
          <a:xfrm>
            <a:off x="5851089" y="1"/>
            <a:ext cx="3291840" cy="500634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3a6bef997fe_1_886"/>
          <p:cNvSpPr/>
          <p:nvPr/>
        </p:nvSpPr>
        <p:spPr>
          <a:xfrm>
            <a:off x="5853263" y="1"/>
            <a:ext cx="3289800" cy="5008500"/>
          </a:xfrm>
          <a:prstGeom prst="rect">
            <a:avLst/>
          </a:prstGeom>
          <a:solidFill>
            <a:schemeClr val="dk1">
              <a:alpha val="48235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5" name="Google Shape;235;g3a6bef997fe_1_886"/>
          <p:cNvSpPr>
            <a:spLocks noGrp="1"/>
          </p:cNvSpPr>
          <p:nvPr>
            <p:ph type="pic" idx="2"/>
          </p:nvPr>
        </p:nvSpPr>
        <p:spPr>
          <a:xfrm>
            <a:off x="-8463" y="1"/>
            <a:ext cx="5861700" cy="500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6" name="Google Shape;236;g3a6bef997fe_1_886"/>
          <p:cNvSpPr/>
          <p:nvPr/>
        </p:nvSpPr>
        <p:spPr>
          <a:xfrm>
            <a:off x="-7392" y="5008500"/>
            <a:ext cx="7053900" cy="1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7" name="Google Shape;237;g3a6bef997fe_1_886"/>
          <p:cNvSpPr/>
          <p:nvPr/>
        </p:nvSpPr>
        <p:spPr>
          <a:xfrm>
            <a:off x="5853263" y="5008500"/>
            <a:ext cx="3168300" cy="10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0" rIns="2700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8" name="Google Shape;238;g3a6bef997fe_1_886"/>
          <p:cNvSpPr txBox="1"/>
          <p:nvPr/>
        </p:nvSpPr>
        <p:spPr>
          <a:xfrm>
            <a:off x="9022556" y="5008500"/>
            <a:ext cx="1215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54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39" name="Google Shape;239;g3a6bef997fe_1_886"/>
          <p:cNvSpPr txBox="1">
            <a:spLocks noGrp="1"/>
          </p:cNvSpPr>
          <p:nvPr>
            <p:ph type="ctrTitle"/>
          </p:nvPr>
        </p:nvSpPr>
        <p:spPr>
          <a:xfrm>
            <a:off x="6055044" y="1471612"/>
            <a:ext cx="2820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g3a6bef997fe_1_886"/>
          <p:cNvSpPr txBox="1">
            <a:spLocks noGrp="1"/>
          </p:cNvSpPr>
          <p:nvPr>
            <p:ph type="subTitle" idx="1"/>
          </p:nvPr>
        </p:nvSpPr>
        <p:spPr>
          <a:xfrm>
            <a:off x="6055043" y="2701529"/>
            <a:ext cx="28176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1" name="Google Shape;241;g3a6bef997fe_1_886"/>
          <p:cNvSpPr/>
          <p:nvPr/>
        </p:nvSpPr>
        <p:spPr>
          <a:xfrm>
            <a:off x="6582454" y="2985860"/>
            <a:ext cx="2562056" cy="2023156"/>
          </a:xfrm>
          <a:custGeom>
            <a:avLst/>
            <a:gdLst/>
            <a:ahLst/>
            <a:cxnLst/>
            <a:rect l="l" t="t" r="r" b="b"/>
            <a:pathLst>
              <a:path w="4115752" h="3250050" extrusionOk="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2" name="Google Shape;242;g3a6bef997fe_1_886"/>
          <p:cNvSpPr/>
          <p:nvPr/>
        </p:nvSpPr>
        <p:spPr>
          <a:xfrm>
            <a:off x="-7392" y="5116500"/>
            <a:ext cx="9151500" cy="27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rgbClr val="D8D8D8"/>
              </a:gs>
              <a:gs pos="68000">
                <a:srgbClr val="262626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a6bef997fe_1_89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g3a6bef997fe_1_897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46" name="Google Shape;246;g3a6bef997fe_1_89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g3a6bef997fe_1_89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g3a6bef997fe_1_89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49" name="Google Shape;249;g3a6bef997fe_1_89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cb2aa8c9fa_1_19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g3cb2aa8c9fa_1_19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g3cb2aa8c9fa_1_19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g3cb2aa8c9fa_1_19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g3cb2aa8c9fa_1_19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a6bef997fe_1_90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8" name="Google Shape;258;g3a6bef997fe_1_904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59" name="Google Shape;259;g3a6bef997fe_1_90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3a6bef997fe_1_90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g3a6bef997fe_1_90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62" name="Google Shape;262;g3a6bef997fe_1_904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3" name="Google Shape;263;g3a6bef997fe_1_90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g3a6bef997fe_1_912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66" name="Google Shape;266;g3a6bef997fe_1_9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g3a6bef997fe_1_9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" name="Google Shape;268;g3a6bef997fe_1_912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g3a6bef997fe_1_9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a6bef997fe_1_9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2" name="Google Shape;272;g3a6bef997fe_1_918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73" name="Google Shape;273;g3a6bef997fe_1_9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g3a6bef997fe_1_9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" name="Google Shape;275;g3a6bef997fe_1_9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76" name="Google Shape;276;g3a6bef997fe_1_9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77" name="Google Shape;277;g3a6bef997fe_1_9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a6bef997fe_1_92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" name="Google Shape;280;g3a6bef997fe_1_926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81" name="Google Shape;281;g3a6bef997fe_1_9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3a6bef997fe_1_9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3" name="Google Shape;283;g3a6bef997fe_1_92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84" name="Google Shape;284;g3a6bef997fe_1_926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85" name="Google Shape;285;g3a6bef997fe_1_926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86" name="Google Shape;286;g3a6bef997fe_1_9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38166ad6feb_0_28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38166ad6feb_0_28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g38166ad6feb_0_28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a6bef997fe_1_93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9" name="Google Shape;289;g3a6bef997fe_1_935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90" name="Google Shape;290;g3a6bef997fe_1_9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3a6bef997fe_1_9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2" name="Google Shape;292;g3a6bef997fe_1_93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3" name="Google Shape;293;g3a6bef997fe_1_935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94" name="Google Shape;294;g3a6bef997fe_1_93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g3a6bef997fe_1_943"/>
          <p:cNvGrpSpPr/>
          <p:nvPr/>
        </p:nvGrpSpPr>
        <p:grpSpPr>
          <a:xfrm>
            <a:off x="830394" y="4169151"/>
            <a:ext cx="745763" cy="45826"/>
            <a:chOff x="4580561" y="2589004"/>
            <a:chExt cx="1064464" cy="25200"/>
          </a:xfrm>
        </p:grpSpPr>
        <p:sp>
          <p:nvSpPr>
            <p:cNvPr id="297" name="Google Shape;297;g3a6bef997fe_1_9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3a6bef997fe_1_94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9" name="Google Shape;299;g3a6bef997fe_1_943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g3a6bef997fe_1_94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a6bef997fe_1_94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3" name="Google Shape;303;g3a6bef997fe_1_949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304" name="Google Shape;304;g3a6bef997fe_1_94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3a6bef997fe_1_94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6" name="Google Shape;306;g3a6bef997fe_1_94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07" name="Google Shape;307;g3a6bef997fe_1_94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8" name="Google Shape;308;g3a6bef997fe_1_94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9" name="Google Shape;309;g3a6bef997fe_1_94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a6bef997fe_1_958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312" name="Google Shape;312;g3a6bef997fe_1_95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g3a6bef997fe_1_961"/>
          <p:cNvGrpSpPr/>
          <p:nvPr/>
        </p:nvGrpSpPr>
        <p:grpSpPr>
          <a:xfrm>
            <a:off x="830394" y="4169151"/>
            <a:ext cx="745763" cy="45826"/>
            <a:chOff x="4580561" y="2589004"/>
            <a:chExt cx="1064464" cy="25200"/>
          </a:xfrm>
        </p:grpSpPr>
        <p:sp>
          <p:nvSpPr>
            <p:cNvPr id="315" name="Google Shape;315;g3a6bef997fe_1_96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g3a6bef997fe_1_96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g3a6bef997fe_1_96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g3a6bef997fe_1_96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g3a6bef997fe_1_96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a6bef997fe_1_96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Images / 3 column">
  <p:cSld name="Draft / HL &amp; Text &amp; Images / 3 column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3a6bef997fe_1_970"/>
          <p:cNvPicPr preferRelativeResize="0"/>
          <p:nvPr/>
        </p:nvPicPr>
        <p:blipFill rotWithShape="1">
          <a:blip r:embed="rId2">
            <a:alphaModFix/>
          </a:blip>
          <a:srcRect l="4663" t="11401" r="5302" b="10770"/>
          <a:stretch/>
        </p:blipFill>
        <p:spPr>
          <a:xfrm>
            <a:off x="0" y="397"/>
            <a:ext cx="9144006" cy="514311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3a6bef997fe_1_970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82830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5" name="Google Shape;325;g3a6bef997fe_1_970"/>
          <p:cNvSpPr txBox="1"/>
          <p:nvPr/>
        </p:nvSpPr>
        <p:spPr>
          <a:xfrm>
            <a:off x="431801" y="4723681"/>
            <a:ext cx="82872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rgbClr val="0048D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6" name="Google Shape;326;g3a6bef997fe_1_970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7" name="Google Shape;327;g3a6bef997fe_1_970"/>
          <p:cNvSpPr txBox="1">
            <a:spLocks noGrp="1"/>
          </p:cNvSpPr>
          <p:nvPr>
            <p:ph type="body" idx="3"/>
          </p:nvPr>
        </p:nvSpPr>
        <p:spPr>
          <a:xfrm>
            <a:off x="6052695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8" name="Google Shape;328;g3a6bef997fe_1_970"/>
          <p:cNvSpPr>
            <a:spLocks noGrp="1"/>
          </p:cNvSpPr>
          <p:nvPr>
            <p:ph type="pic" idx="4"/>
          </p:nvPr>
        </p:nvSpPr>
        <p:spPr>
          <a:xfrm>
            <a:off x="438185" y="1395548"/>
            <a:ext cx="2648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9" name="Google Shape;329;g3a6bef997fe_1_970"/>
          <p:cNvSpPr>
            <a:spLocks noGrp="1"/>
          </p:cNvSpPr>
          <p:nvPr>
            <p:ph type="pic" idx="5"/>
          </p:nvPr>
        </p:nvSpPr>
        <p:spPr>
          <a:xfrm>
            <a:off x="3244803" y="1395548"/>
            <a:ext cx="2648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0" name="Google Shape;330;g3a6bef997fe_1_970"/>
          <p:cNvSpPr>
            <a:spLocks noGrp="1"/>
          </p:cNvSpPr>
          <p:nvPr>
            <p:ph type="pic" idx="6"/>
          </p:nvPr>
        </p:nvSpPr>
        <p:spPr>
          <a:xfrm>
            <a:off x="6052695" y="1395548"/>
            <a:ext cx="2666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1" name="Google Shape;331;g3a6bef997fe_1_970"/>
          <p:cNvSpPr txBox="1">
            <a:spLocks noGrp="1"/>
          </p:cNvSpPr>
          <p:nvPr>
            <p:ph type="body" idx="7"/>
          </p:nvPr>
        </p:nvSpPr>
        <p:spPr>
          <a:xfrm>
            <a:off x="431801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2" name="Google Shape;332;g3a6bef997fe_1_970"/>
          <p:cNvSpPr txBox="1">
            <a:spLocks noGrp="1"/>
          </p:cNvSpPr>
          <p:nvPr>
            <p:ph type="body" idx="8"/>
          </p:nvPr>
        </p:nvSpPr>
        <p:spPr>
          <a:xfrm>
            <a:off x="3244803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3" name="Google Shape;333;g3a6bef997fe_1_970"/>
          <p:cNvSpPr/>
          <p:nvPr/>
        </p:nvSpPr>
        <p:spPr>
          <a:xfrm>
            <a:off x="6954834" y="1345774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3a6bef997fe_1_970"/>
          <p:cNvSpPr/>
          <p:nvPr/>
        </p:nvSpPr>
        <p:spPr>
          <a:xfrm>
            <a:off x="425074" y="4516854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Image Right Full">
  <p:cSld name="Draft / HL &amp; Text &amp; Image Right Full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a6bef997fe_1_983"/>
          <p:cNvSpPr txBox="1"/>
          <p:nvPr/>
        </p:nvSpPr>
        <p:spPr>
          <a:xfrm rot="-5400000">
            <a:off x="8342401" y="653914"/>
            <a:ext cx="14556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0"/>
              <a:buFont typeface="Verdana"/>
              <a:buNone/>
            </a:pPr>
            <a:r>
              <a:rPr lang="hr-HR" sz="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Draft for internal discussion</a:t>
            </a:r>
            <a:endParaRPr sz="400" b="0" i="0" u="none" strike="noStrike" cap="none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7" name="Google Shape;337;g3a6bef997fe_1_983"/>
          <p:cNvSpPr txBox="1">
            <a:spLocks noGrp="1"/>
          </p:cNvSpPr>
          <p:nvPr>
            <p:ph type="body" idx="1"/>
          </p:nvPr>
        </p:nvSpPr>
        <p:spPr>
          <a:xfrm>
            <a:off x="431801" y="287157"/>
            <a:ext cx="47913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8" name="Google Shape;338;g3a6bef997fe_1_983"/>
          <p:cNvSpPr txBox="1"/>
          <p:nvPr/>
        </p:nvSpPr>
        <p:spPr>
          <a:xfrm>
            <a:off x="431801" y="4723681"/>
            <a:ext cx="47913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rgbClr val="0048D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9" name="Google Shape;339;g3a6bef997fe_1_983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4792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40" name="Google Shape;340;g3a6bef997fe_1_983" descr="Place image here&#10;"/>
          <p:cNvSpPr>
            <a:spLocks noGrp="1"/>
          </p:cNvSpPr>
          <p:nvPr>
            <p:ph type="pic" idx="3"/>
          </p:nvPr>
        </p:nvSpPr>
        <p:spPr>
          <a:xfrm>
            <a:off x="5439833" y="-1"/>
            <a:ext cx="37041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1" name="Google Shape;341;g3a6bef997fe_1_983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47913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42" name="Google Shape;342;g3a6bef997fe_1_983"/>
          <p:cNvSpPr/>
          <p:nvPr/>
        </p:nvSpPr>
        <p:spPr>
          <a:xfrm>
            <a:off x="4477960" y="676276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3a6bef997fe_1_983"/>
          <p:cNvSpPr/>
          <p:nvPr/>
        </p:nvSpPr>
        <p:spPr>
          <a:xfrm rot="10800000">
            <a:off x="4572100" y="3986643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Content">
  <p:cSld name="Draft / HL &amp; Text &amp; Content"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g3a6bef997fe_1_992" descr="A blue and red wireframe of a person's fac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 l="1078" t="19725" r="28887" b="19731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raft / HL &amp; Text  &amp; Image Right">
  <p:cSld name="2_Draft / HL &amp; Text  &amp; Image Right">
    <p:bg>
      <p:bgPr>
        <a:solidFill>
          <a:srgbClr val="0048D3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a6bef997fe_1_994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7553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48" name="Google Shape;348;g3a6bef997fe_1_994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49" name="Google Shape;349;g3a6bef997fe_1_994" descr="Place image here&#10;"/>
          <p:cNvSpPr>
            <a:spLocks noGrp="1"/>
          </p:cNvSpPr>
          <p:nvPr>
            <p:ph type="pic" idx="3"/>
          </p:nvPr>
        </p:nvSpPr>
        <p:spPr>
          <a:xfrm>
            <a:off x="4572000" y="1396034"/>
            <a:ext cx="4140300" cy="3092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0" name="Google Shape;350;g3a6bef997fe_1_994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39879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51" name="Google Shape;351;g3a6bef997fe_1_994"/>
          <p:cNvSpPr txBox="1"/>
          <p:nvPr/>
        </p:nvSpPr>
        <p:spPr>
          <a:xfrm>
            <a:off x="8337177" y="4723681"/>
            <a:ext cx="37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2" name="Google Shape;352;g3a6bef997fe_1_994"/>
          <p:cNvSpPr/>
          <p:nvPr/>
        </p:nvSpPr>
        <p:spPr>
          <a:xfrm>
            <a:off x="6931025" y="1021232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3a6bef997fe_1_994"/>
          <p:cNvSpPr/>
          <p:nvPr/>
        </p:nvSpPr>
        <p:spPr>
          <a:xfrm rot="10800000">
            <a:off x="4337238" y="4448750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38166ad6feb_0_287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 extrusionOk="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7954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g38166ad6feb_0_287"/>
          <p:cNvSpPr txBox="1">
            <a:spLocks noGrp="1"/>
          </p:cNvSpPr>
          <p:nvPr>
            <p:ph type="ctrTitle"/>
          </p:nvPr>
        </p:nvSpPr>
        <p:spPr>
          <a:xfrm>
            <a:off x="1337817" y="980960"/>
            <a:ext cx="5826900" cy="23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0" i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38166ad6feb_0_287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38166ad6feb_0_28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38166ad6feb_0_28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38166ad6feb_0_28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raft / HL &amp; Text  &amp; Image Right">
  <p:cSld name="3_Draft / HL &amp; Text  &amp; Image Right">
    <p:bg>
      <p:bgPr>
        <a:solidFill>
          <a:srgbClr val="002469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a6bef997fe_1_1002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7553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56" name="Google Shape;356;g3a6bef997fe_1_1002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57" name="Google Shape;357;g3a6bef997fe_1_1002" descr="Place image here&#10;"/>
          <p:cNvSpPr>
            <a:spLocks noGrp="1"/>
          </p:cNvSpPr>
          <p:nvPr>
            <p:ph type="pic" idx="3"/>
          </p:nvPr>
        </p:nvSpPr>
        <p:spPr>
          <a:xfrm>
            <a:off x="4572000" y="1396034"/>
            <a:ext cx="4144500" cy="3092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8" name="Google Shape;358;g3a6bef997fe_1_1002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39879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59" name="Google Shape;359;g3a6bef997fe_1_1002"/>
          <p:cNvSpPr txBox="1"/>
          <p:nvPr/>
        </p:nvSpPr>
        <p:spPr>
          <a:xfrm>
            <a:off x="8337177" y="4723681"/>
            <a:ext cx="37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0" name="Google Shape;360;g3a6bef997fe_1_1002"/>
          <p:cNvSpPr/>
          <p:nvPr/>
        </p:nvSpPr>
        <p:spPr>
          <a:xfrm>
            <a:off x="6891394" y="1279011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3a6bef997fe_1_1002"/>
          <p:cNvSpPr/>
          <p:nvPr/>
        </p:nvSpPr>
        <p:spPr>
          <a:xfrm rot="10800000">
            <a:off x="4276007" y="4197963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g">
  <p:cSld name="gg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- Dark Background">
  <p:cSld name="Divider Slide - Dark Background">
    <p:bg>
      <p:bgPr>
        <a:solidFill>
          <a:schemeClr val="lt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3a6bef997fe_1_1011" descr="A blue and red wireframe of a person's fac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 l="12714" t="16612" r="12713" b="18920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3a6bef997fe_1_1011"/>
          <p:cNvSpPr txBox="1">
            <a:spLocks noGrp="1"/>
          </p:cNvSpPr>
          <p:nvPr>
            <p:ph type="title"/>
          </p:nvPr>
        </p:nvSpPr>
        <p:spPr>
          <a:xfrm>
            <a:off x="506894" y="1877165"/>
            <a:ext cx="4507200" cy="10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erdana"/>
              <a:buNone/>
              <a:defRPr sz="60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9pPr>
          </a:lstStyle>
          <a:p>
            <a:endParaRPr/>
          </a:p>
        </p:txBody>
      </p:sp>
      <p:sp>
        <p:nvSpPr>
          <p:cNvPr id="366" name="Google Shape;366;g3a6bef997fe_1_1011"/>
          <p:cNvSpPr txBox="1">
            <a:spLocks noGrp="1"/>
          </p:cNvSpPr>
          <p:nvPr>
            <p:ph type="body" idx="1"/>
          </p:nvPr>
        </p:nvSpPr>
        <p:spPr>
          <a:xfrm>
            <a:off x="506892" y="2930200"/>
            <a:ext cx="45072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000">
                <a:solidFill>
                  <a:srgbClr val="3E80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67" name="Google Shape;367;g3a6bef997fe_1_1011"/>
          <p:cNvSpPr/>
          <p:nvPr/>
        </p:nvSpPr>
        <p:spPr>
          <a:xfrm>
            <a:off x="506892" y="476467"/>
            <a:ext cx="1670700" cy="56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Cover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g3c6924e57ff_1_158"/>
          <p:cNvPicPr preferRelativeResize="0"/>
          <p:nvPr/>
        </p:nvPicPr>
        <p:blipFill rotWithShape="1">
          <a:blip r:embed="rId2">
            <a:alphaModFix/>
          </a:blip>
          <a:srcRect b="-10"/>
          <a:stretch/>
        </p:blipFill>
        <p:spPr>
          <a:xfrm>
            <a:off x="5851089" y="1"/>
            <a:ext cx="3291840" cy="500634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3c6924e57ff_1_158"/>
          <p:cNvSpPr/>
          <p:nvPr/>
        </p:nvSpPr>
        <p:spPr>
          <a:xfrm>
            <a:off x="5853263" y="1"/>
            <a:ext cx="3289800" cy="5008500"/>
          </a:xfrm>
          <a:prstGeom prst="rect">
            <a:avLst/>
          </a:prstGeom>
          <a:solidFill>
            <a:schemeClr val="dk1">
              <a:alpha val="4784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5" name="Google Shape;375;g3c6924e57ff_1_158"/>
          <p:cNvSpPr>
            <a:spLocks noGrp="1"/>
          </p:cNvSpPr>
          <p:nvPr>
            <p:ph type="pic" idx="2"/>
          </p:nvPr>
        </p:nvSpPr>
        <p:spPr>
          <a:xfrm>
            <a:off x="-8463" y="1"/>
            <a:ext cx="5861700" cy="500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6" name="Google Shape;376;g3c6924e57ff_1_158"/>
          <p:cNvSpPr/>
          <p:nvPr/>
        </p:nvSpPr>
        <p:spPr>
          <a:xfrm>
            <a:off x="-7392" y="5008500"/>
            <a:ext cx="7053900" cy="1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7" name="Google Shape;377;g3c6924e57ff_1_158"/>
          <p:cNvSpPr/>
          <p:nvPr/>
        </p:nvSpPr>
        <p:spPr>
          <a:xfrm>
            <a:off x="5853263" y="5008500"/>
            <a:ext cx="3168300" cy="10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0" rIns="2700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78" name="Google Shape;378;g3c6924e57ff_1_158"/>
          <p:cNvSpPr txBox="1"/>
          <p:nvPr/>
        </p:nvSpPr>
        <p:spPr>
          <a:xfrm>
            <a:off x="9022556" y="5008500"/>
            <a:ext cx="1215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54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79" name="Google Shape;379;g3c6924e57ff_1_158"/>
          <p:cNvSpPr txBox="1">
            <a:spLocks noGrp="1"/>
          </p:cNvSpPr>
          <p:nvPr>
            <p:ph type="ctrTitle"/>
          </p:nvPr>
        </p:nvSpPr>
        <p:spPr>
          <a:xfrm>
            <a:off x="6055044" y="1471612"/>
            <a:ext cx="2820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g3c6924e57ff_1_158"/>
          <p:cNvSpPr txBox="1">
            <a:spLocks noGrp="1"/>
          </p:cNvSpPr>
          <p:nvPr>
            <p:ph type="subTitle" idx="1"/>
          </p:nvPr>
        </p:nvSpPr>
        <p:spPr>
          <a:xfrm>
            <a:off x="6055043" y="2701529"/>
            <a:ext cx="28176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81" name="Google Shape;381;g3c6924e57ff_1_158"/>
          <p:cNvSpPr/>
          <p:nvPr/>
        </p:nvSpPr>
        <p:spPr>
          <a:xfrm>
            <a:off x="6582454" y="2985860"/>
            <a:ext cx="2562056" cy="2023156"/>
          </a:xfrm>
          <a:custGeom>
            <a:avLst/>
            <a:gdLst/>
            <a:ahLst/>
            <a:cxnLst/>
            <a:rect l="l" t="t" r="r" b="b"/>
            <a:pathLst>
              <a:path w="4115752" h="3250050" extrusionOk="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2" name="Google Shape;382;g3c6924e57ff_1_158"/>
          <p:cNvSpPr/>
          <p:nvPr/>
        </p:nvSpPr>
        <p:spPr>
          <a:xfrm>
            <a:off x="-7392" y="5116500"/>
            <a:ext cx="9151500" cy="27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rgbClr val="D8D8D8"/>
              </a:gs>
              <a:gs pos="68000">
                <a:srgbClr val="262626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c6924e57ff_1_16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5" name="Google Shape;385;g3c6924e57ff_1_169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386" name="Google Shape;386;g3c6924e57ff_1_16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3c6924e57ff_1_16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g3c6924e57ff_1_16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9" name="Google Shape;389;g3c6924e57ff_1_16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c6924e57ff_1_17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2" name="Google Shape;392;g3c6924e57ff_1_176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393" name="Google Shape;393;g3c6924e57ff_1_17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3c6924e57ff_1_1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5" name="Google Shape;395;g3c6924e57ff_1_176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6" name="Google Shape;396;g3c6924e57ff_1_176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7" name="Google Shape;397;g3c6924e57ff_1_17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g3c6924e57ff_1_184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400" name="Google Shape;400;g3c6924e57ff_1_18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g3c6924e57ff_1_18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2" name="Google Shape;402;g3c6924e57ff_1_18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g3c6924e57ff_1_18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c6924e57ff_1_19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" name="Google Shape;406;g3c6924e57ff_1_190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407" name="Google Shape;407;g3c6924e57ff_1_19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3c6924e57ff_1_19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g3c6924e57ff_1_19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10" name="Google Shape;410;g3c6924e57ff_1_19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1" name="Google Shape;411;g3c6924e57ff_1_19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c6924e57ff_1_19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4" name="Google Shape;414;g3c6924e57ff_1_198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415" name="Google Shape;415;g3c6924e57ff_1_19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g3c6924e57ff_1_19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7" name="Google Shape;417;g3c6924e57ff_1_19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18" name="Google Shape;418;g3c6924e57ff_1_19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g3c6924e57ff_1_19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g3c6924e57ff_1_19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c6924e57ff_1_20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3" name="Google Shape;423;g3c6924e57ff_1_207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424" name="Google Shape;424;g3c6924e57ff_1_20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3c6924e57ff_1_20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g3c6924e57ff_1_20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27" name="Google Shape;427;g3c6924e57ff_1_20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8" name="Google Shape;428;g3c6924e57ff_1_20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8166ad6feb_0_294"/>
          <p:cNvSpPr/>
          <p:nvPr/>
        </p:nvSpPr>
        <p:spPr>
          <a:xfrm>
            <a:off x="92964" y="155447"/>
            <a:ext cx="8834755" cy="4752340"/>
          </a:xfrm>
          <a:custGeom>
            <a:avLst/>
            <a:gdLst/>
            <a:ahLst/>
            <a:cxnLst/>
            <a:rect l="l" t="t" r="r" b="b"/>
            <a:pathLst>
              <a:path w="8834755" h="4752340" extrusionOk="0">
                <a:moveTo>
                  <a:pt x="0" y="4751832"/>
                </a:moveTo>
                <a:lnTo>
                  <a:pt x="8834628" y="4751832"/>
                </a:lnTo>
                <a:lnTo>
                  <a:pt x="8834628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noFill/>
          <a:ln w="12700" cap="flat" cmpd="sng">
            <a:solidFill>
              <a:srgbClr val="009F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40;g38166ad6feb_0_2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9198" y="335787"/>
            <a:ext cx="676298" cy="134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g38166ad6feb_0_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815" y="460714"/>
            <a:ext cx="196363" cy="25479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g38166ad6feb_0_294"/>
          <p:cNvSpPr txBox="1">
            <a:spLocks noGrp="1"/>
          </p:cNvSpPr>
          <p:nvPr>
            <p:ph type="title"/>
          </p:nvPr>
        </p:nvSpPr>
        <p:spPr>
          <a:xfrm>
            <a:off x="54965" y="-105079"/>
            <a:ext cx="90342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0" i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g38166ad6feb_0_294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38166ad6feb_0_294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g38166ad6feb_0_29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g38166ad6feb_0_29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38166ad6feb_0_29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g3c6924e57ff_1_215"/>
          <p:cNvGrpSpPr/>
          <p:nvPr/>
        </p:nvGrpSpPr>
        <p:grpSpPr>
          <a:xfrm>
            <a:off x="830394" y="4169151"/>
            <a:ext cx="745763" cy="45826"/>
            <a:chOff x="4580561" y="2589004"/>
            <a:chExt cx="1064464" cy="25200"/>
          </a:xfrm>
        </p:grpSpPr>
        <p:sp>
          <p:nvSpPr>
            <p:cNvPr id="431" name="Google Shape;431;g3c6924e57ff_1_2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g3c6924e57ff_1_2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g3c6924e57ff_1_215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g3c6924e57ff_1_2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c6924e57ff_1_2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7" name="Google Shape;437;g3c6924e57ff_1_221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438" name="Google Shape;438;g3c6924e57ff_1_2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g3c6924e57ff_1_2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g3c6924e57ff_1_22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41" name="Google Shape;441;g3c6924e57ff_1_221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2" name="Google Shape;442;g3c6924e57ff_1_221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g3c6924e57ff_1_2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c6924e57ff_1_23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446" name="Google Shape;446;g3c6924e57ff_1_2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g3c6924e57ff_1_233"/>
          <p:cNvGrpSpPr/>
          <p:nvPr/>
        </p:nvGrpSpPr>
        <p:grpSpPr>
          <a:xfrm>
            <a:off x="830394" y="4169151"/>
            <a:ext cx="745763" cy="45826"/>
            <a:chOff x="4580561" y="2589004"/>
            <a:chExt cx="1064464" cy="25200"/>
          </a:xfrm>
        </p:grpSpPr>
        <p:sp>
          <p:nvSpPr>
            <p:cNvPr id="449" name="Google Shape;449;g3c6924e57ff_1_23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g3c6924e57ff_1_23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1" name="Google Shape;451;g3c6924e57ff_1_233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2" name="Google Shape;452;g3c6924e57ff_1_233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g3c6924e57ff_1_23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c6924e57ff_1_24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Images / 3 column">
  <p:cSld name="Draft / HL &amp; Text &amp; Images / 3 column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g3c6924e57ff_1_242"/>
          <p:cNvPicPr preferRelativeResize="0"/>
          <p:nvPr/>
        </p:nvPicPr>
        <p:blipFill rotWithShape="1">
          <a:blip r:embed="rId2">
            <a:alphaModFix/>
          </a:blip>
          <a:srcRect l="4663" t="11401" r="5302" b="10771"/>
          <a:stretch/>
        </p:blipFill>
        <p:spPr>
          <a:xfrm>
            <a:off x="0" y="397"/>
            <a:ext cx="9144006" cy="514311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3c6924e57ff_1_242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82830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59" name="Google Shape;459;g3c6924e57ff_1_242"/>
          <p:cNvSpPr txBox="1"/>
          <p:nvPr/>
        </p:nvSpPr>
        <p:spPr>
          <a:xfrm>
            <a:off x="431801" y="4723681"/>
            <a:ext cx="82872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rgbClr val="0048D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0" name="Google Shape;460;g3c6924e57ff_1_242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1" name="Google Shape;461;g3c6924e57ff_1_242"/>
          <p:cNvSpPr txBox="1">
            <a:spLocks noGrp="1"/>
          </p:cNvSpPr>
          <p:nvPr>
            <p:ph type="body" idx="3"/>
          </p:nvPr>
        </p:nvSpPr>
        <p:spPr>
          <a:xfrm>
            <a:off x="6052695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2" name="Google Shape;462;g3c6924e57ff_1_242"/>
          <p:cNvSpPr>
            <a:spLocks noGrp="1"/>
          </p:cNvSpPr>
          <p:nvPr>
            <p:ph type="pic" idx="4"/>
          </p:nvPr>
        </p:nvSpPr>
        <p:spPr>
          <a:xfrm>
            <a:off x="438185" y="1395548"/>
            <a:ext cx="2648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3" name="Google Shape;463;g3c6924e57ff_1_242"/>
          <p:cNvSpPr>
            <a:spLocks noGrp="1"/>
          </p:cNvSpPr>
          <p:nvPr>
            <p:ph type="pic" idx="5"/>
          </p:nvPr>
        </p:nvSpPr>
        <p:spPr>
          <a:xfrm>
            <a:off x="3244803" y="1395548"/>
            <a:ext cx="2648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4" name="Google Shape;464;g3c6924e57ff_1_242"/>
          <p:cNvSpPr>
            <a:spLocks noGrp="1"/>
          </p:cNvSpPr>
          <p:nvPr>
            <p:ph type="pic" idx="6"/>
          </p:nvPr>
        </p:nvSpPr>
        <p:spPr>
          <a:xfrm>
            <a:off x="6052695" y="1395548"/>
            <a:ext cx="2666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5" name="Google Shape;465;g3c6924e57ff_1_242"/>
          <p:cNvSpPr txBox="1">
            <a:spLocks noGrp="1"/>
          </p:cNvSpPr>
          <p:nvPr>
            <p:ph type="body" idx="7"/>
          </p:nvPr>
        </p:nvSpPr>
        <p:spPr>
          <a:xfrm>
            <a:off x="431801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6" name="Google Shape;466;g3c6924e57ff_1_242"/>
          <p:cNvSpPr txBox="1">
            <a:spLocks noGrp="1"/>
          </p:cNvSpPr>
          <p:nvPr>
            <p:ph type="body" idx="8"/>
          </p:nvPr>
        </p:nvSpPr>
        <p:spPr>
          <a:xfrm>
            <a:off x="3244803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7" name="Google Shape;467;g3c6924e57ff_1_242"/>
          <p:cNvSpPr/>
          <p:nvPr/>
        </p:nvSpPr>
        <p:spPr>
          <a:xfrm>
            <a:off x="6954834" y="1345774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3c6924e57ff_1_242"/>
          <p:cNvSpPr/>
          <p:nvPr/>
        </p:nvSpPr>
        <p:spPr>
          <a:xfrm>
            <a:off x="425074" y="4516854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Image Right Full">
  <p:cSld name="Draft / HL &amp; Text &amp; Image Right Full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c6924e57ff_1_255"/>
          <p:cNvSpPr txBox="1"/>
          <p:nvPr/>
        </p:nvSpPr>
        <p:spPr>
          <a:xfrm rot="-5400000">
            <a:off x="8342401" y="653914"/>
            <a:ext cx="14556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0"/>
              <a:buFont typeface="Verdana"/>
              <a:buNone/>
            </a:pPr>
            <a:r>
              <a:rPr lang="hr-HR" sz="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Draft for internal discussion</a:t>
            </a:r>
            <a:endParaRPr sz="400" b="0" i="0" u="none" strike="noStrike" cap="none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1" name="Google Shape;471;g3c6924e57ff_1_255"/>
          <p:cNvSpPr txBox="1">
            <a:spLocks noGrp="1"/>
          </p:cNvSpPr>
          <p:nvPr>
            <p:ph type="body" idx="1"/>
          </p:nvPr>
        </p:nvSpPr>
        <p:spPr>
          <a:xfrm>
            <a:off x="431801" y="287157"/>
            <a:ext cx="47913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2" name="Google Shape;472;g3c6924e57ff_1_255"/>
          <p:cNvSpPr txBox="1"/>
          <p:nvPr/>
        </p:nvSpPr>
        <p:spPr>
          <a:xfrm>
            <a:off x="431801" y="4723681"/>
            <a:ext cx="47913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rgbClr val="0048D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3" name="Google Shape;473;g3c6924e57ff_1_255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4792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4" name="Google Shape;474;g3c6924e57ff_1_255" descr="Place image here&#10;"/>
          <p:cNvSpPr>
            <a:spLocks noGrp="1"/>
          </p:cNvSpPr>
          <p:nvPr>
            <p:ph type="pic" idx="3"/>
          </p:nvPr>
        </p:nvSpPr>
        <p:spPr>
          <a:xfrm>
            <a:off x="5439833" y="-1"/>
            <a:ext cx="37041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75" name="Google Shape;475;g3c6924e57ff_1_255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47913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6" name="Google Shape;476;g3c6924e57ff_1_255"/>
          <p:cNvSpPr/>
          <p:nvPr/>
        </p:nvSpPr>
        <p:spPr>
          <a:xfrm>
            <a:off x="4477960" y="676276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3c6924e57ff_1_255"/>
          <p:cNvSpPr/>
          <p:nvPr/>
        </p:nvSpPr>
        <p:spPr>
          <a:xfrm rot="10800000">
            <a:off x="4572100" y="3986643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Content">
  <p:cSld name="Draft / HL &amp; Text &amp; Content">
    <p:bg>
      <p:bgPr>
        <a:solidFill>
          <a:schemeClr val="lt1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g3c6924e57ff_1_264" descr="A blue and red wireframe of a person's fac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 l="1078" t="19725" r="28888" b="19731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raft / HL &amp; Text  &amp; Image Right">
  <p:cSld name="2_Draft / HL &amp; Text  &amp; Image Right">
    <p:bg>
      <p:bgPr>
        <a:solidFill>
          <a:srgbClr val="0048D3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c6924e57ff_1_266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7553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2" name="Google Shape;482;g3c6924e57ff_1_266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3" name="Google Shape;483;g3c6924e57ff_1_266" descr="Place image here&#10;"/>
          <p:cNvSpPr>
            <a:spLocks noGrp="1"/>
          </p:cNvSpPr>
          <p:nvPr>
            <p:ph type="pic" idx="3"/>
          </p:nvPr>
        </p:nvSpPr>
        <p:spPr>
          <a:xfrm>
            <a:off x="4572000" y="1396034"/>
            <a:ext cx="4140300" cy="3092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84" name="Google Shape;484;g3c6924e57ff_1_266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39879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5" name="Google Shape;485;g3c6924e57ff_1_266"/>
          <p:cNvSpPr txBox="1"/>
          <p:nvPr/>
        </p:nvSpPr>
        <p:spPr>
          <a:xfrm>
            <a:off x="8337177" y="4723681"/>
            <a:ext cx="37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6" name="Google Shape;486;g3c6924e57ff_1_266"/>
          <p:cNvSpPr/>
          <p:nvPr/>
        </p:nvSpPr>
        <p:spPr>
          <a:xfrm>
            <a:off x="6931025" y="1021232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3c6924e57ff_1_266"/>
          <p:cNvSpPr/>
          <p:nvPr/>
        </p:nvSpPr>
        <p:spPr>
          <a:xfrm rot="10800000">
            <a:off x="4337238" y="4448750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raft / HL &amp; Text  &amp; Image Right">
  <p:cSld name="3_Draft / HL &amp; Text  &amp; Image Right">
    <p:bg>
      <p:bgPr>
        <a:solidFill>
          <a:srgbClr val="002469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c6924e57ff_1_274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7553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0" name="Google Shape;490;g3c6924e57ff_1_274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1" name="Google Shape;491;g3c6924e57ff_1_274" descr="Place image here&#10;"/>
          <p:cNvSpPr>
            <a:spLocks noGrp="1"/>
          </p:cNvSpPr>
          <p:nvPr>
            <p:ph type="pic" idx="3"/>
          </p:nvPr>
        </p:nvSpPr>
        <p:spPr>
          <a:xfrm>
            <a:off x="4572000" y="1396034"/>
            <a:ext cx="4144500" cy="3092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2" name="Google Shape;492;g3c6924e57ff_1_274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39879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3" name="Google Shape;493;g3c6924e57ff_1_274"/>
          <p:cNvSpPr txBox="1"/>
          <p:nvPr/>
        </p:nvSpPr>
        <p:spPr>
          <a:xfrm>
            <a:off x="8337177" y="4723681"/>
            <a:ext cx="37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4" name="Google Shape;494;g3c6924e57ff_1_274"/>
          <p:cNvSpPr/>
          <p:nvPr/>
        </p:nvSpPr>
        <p:spPr>
          <a:xfrm>
            <a:off x="6891394" y="1279011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3c6924e57ff_1_274"/>
          <p:cNvSpPr/>
          <p:nvPr/>
        </p:nvSpPr>
        <p:spPr>
          <a:xfrm rot="10800000">
            <a:off x="4276007" y="4197963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Cov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g38166ad6feb_0_101"/>
          <p:cNvPicPr preferRelativeResize="0"/>
          <p:nvPr/>
        </p:nvPicPr>
        <p:blipFill rotWithShape="1">
          <a:blip r:embed="rId2">
            <a:alphaModFix/>
          </a:blip>
          <a:srcRect b="-10"/>
          <a:stretch/>
        </p:blipFill>
        <p:spPr>
          <a:xfrm>
            <a:off x="5851089" y="1"/>
            <a:ext cx="3291840" cy="500634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38166ad6feb_0_101"/>
          <p:cNvSpPr/>
          <p:nvPr/>
        </p:nvSpPr>
        <p:spPr>
          <a:xfrm>
            <a:off x="5853263" y="1"/>
            <a:ext cx="3289800" cy="5008500"/>
          </a:xfrm>
          <a:prstGeom prst="rect">
            <a:avLst/>
          </a:prstGeom>
          <a:solidFill>
            <a:schemeClr val="dk1">
              <a:alpha val="4784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7" name="Google Shape;57;g38166ad6feb_0_101"/>
          <p:cNvSpPr>
            <a:spLocks noGrp="1"/>
          </p:cNvSpPr>
          <p:nvPr>
            <p:ph type="pic" idx="2"/>
          </p:nvPr>
        </p:nvSpPr>
        <p:spPr>
          <a:xfrm>
            <a:off x="-8463" y="1"/>
            <a:ext cx="5861700" cy="500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8" name="Google Shape;58;g38166ad6feb_0_101"/>
          <p:cNvSpPr/>
          <p:nvPr/>
        </p:nvSpPr>
        <p:spPr>
          <a:xfrm>
            <a:off x="-7392" y="5008500"/>
            <a:ext cx="7053900" cy="1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9" name="Google Shape;59;g38166ad6feb_0_101"/>
          <p:cNvSpPr/>
          <p:nvPr/>
        </p:nvSpPr>
        <p:spPr>
          <a:xfrm>
            <a:off x="5853263" y="5008500"/>
            <a:ext cx="3168300" cy="10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0" rIns="2700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0" name="Google Shape;60;g38166ad6feb_0_101"/>
          <p:cNvSpPr txBox="1"/>
          <p:nvPr/>
        </p:nvSpPr>
        <p:spPr>
          <a:xfrm>
            <a:off x="9022556" y="5008500"/>
            <a:ext cx="1215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54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61" name="Google Shape;61;g38166ad6feb_0_101"/>
          <p:cNvSpPr txBox="1">
            <a:spLocks noGrp="1"/>
          </p:cNvSpPr>
          <p:nvPr>
            <p:ph type="ctrTitle"/>
          </p:nvPr>
        </p:nvSpPr>
        <p:spPr>
          <a:xfrm>
            <a:off x="6055044" y="1471612"/>
            <a:ext cx="2820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g38166ad6feb_0_101"/>
          <p:cNvSpPr txBox="1">
            <a:spLocks noGrp="1"/>
          </p:cNvSpPr>
          <p:nvPr>
            <p:ph type="subTitle" idx="1"/>
          </p:nvPr>
        </p:nvSpPr>
        <p:spPr>
          <a:xfrm>
            <a:off x="6055043" y="2701529"/>
            <a:ext cx="28176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g38166ad6feb_0_101"/>
          <p:cNvSpPr/>
          <p:nvPr/>
        </p:nvSpPr>
        <p:spPr>
          <a:xfrm>
            <a:off x="6582454" y="2985860"/>
            <a:ext cx="2562056" cy="2023156"/>
          </a:xfrm>
          <a:custGeom>
            <a:avLst/>
            <a:gdLst/>
            <a:ahLst/>
            <a:cxnLst/>
            <a:rect l="l" t="t" r="r" b="b"/>
            <a:pathLst>
              <a:path w="4115752" h="3250050" extrusionOk="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4" name="Google Shape;64;g38166ad6feb_0_101"/>
          <p:cNvSpPr/>
          <p:nvPr/>
        </p:nvSpPr>
        <p:spPr>
          <a:xfrm>
            <a:off x="-7392" y="5116500"/>
            <a:ext cx="9151500" cy="27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rgbClr val="D8D8D8"/>
              </a:gs>
              <a:gs pos="68000">
                <a:srgbClr val="262626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g">
  <p:cSld name="gg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- Dark Background">
  <p:cSld name="Divider Slide - Dark Background"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g3c6924e57ff_1_283" descr="A blue and red wireframe of a person's fac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 l="12714" t="16612" r="12714" b="18920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3c6924e57ff_1_283"/>
          <p:cNvSpPr txBox="1">
            <a:spLocks noGrp="1"/>
          </p:cNvSpPr>
          <p:nvPr>
            <p:ph type="title"/>
          </p:nvPr>
        </p:nvSpPr>
        <p:spPr>
          <a:xfrm>
            <a:off x="506894" y="1877165"/>
            <a:ext cx="4507200" cy="10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erdana"/>
              <a:buNone/>
              <a:defRPr sz="60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9pPr>
          </a:lstStyle>
          <a:p>
            <a:endParaRPr/>
          </a:p>
        </p:txBody>
      </p:sp>
      <p:sp>
        <p:nvSpPr>
          <p:cNvPr id="500" name="Google Shape;500;g3c6924e57ff_1_283"/>
          <p:cNvSpPr txBox="1">
            <a:spLocks noGrp="1"/>
          </p:cNvSpPr>
          <p:nvPr>
            <p:ph type="body" idx="1"/>
          </p:nvPr>
        </p:nvSpPr>
        <p:spPr>
          <a:xfrm>
            <a:off x="506892" y="2930200"/>
            <a:ext cx="45072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000">
                <a:solidFill>
                  <a:srgbClr val="3E80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01" name="Google Shape;501;g3c6924e57ff_1_283"/>
          <p:cNvSpPr/>
          <p:nvPr/>
        </p:nvSpPr>
        <p:spPr>
          <a:xfrm>
            <a:off x="506892" y="476467"/>
            <a:ext cx="1670700" cy="56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slajd" type="title">
  <p:cSld name="TITL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5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sadržaj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6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8166ad6feb_0_266"/>
          <p:cNvSpPr txBox="1">
            <a:spLocks noGrp="1"/>
          </p:cNvSpPr>
          <p:nvPr>
            <p:ph type="title"/>
          </p:nvPr>
        </p:nvSpPr>
        <p:spPr>
          <a:xfrm>
            <a:off x="54965" y="-105079"/>
            <a:ext cx="90342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500" b="0" i="0" u="none" strike="noStrike" cap="non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38166ad6feb_0_266"/>
          <p:cNvSpPr txBox="1">
            <a:spLocks noGrp="1"/>
          </p:cNvSpPr>
          <p:nvPr>
            <p:ph type="body" idx="1"/>
          </p:nvPr>
        </p:nvSpPr>
        <p:spPr>
          <a:xfrm>
            <a:off x="4244466" y="1635992"/>
            <a:ext cx="45885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g38166ad6feb_0_26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g38166ad6feb_0_26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g38166ad6feb_0_26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5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5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5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5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81977c1542_1_80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g381977c1542_1_80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g381977c1542_1_80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g381977c1542_1_80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g381977c1542_1_80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a6bef997fe_1_8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0" name="Google Shape;230;g3a6bef997fe_1_8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1" name="Google Shape;231;g3a6bef997fe_1_88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c6924e57ff_1_1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70" name="Google Shape;370;g3c6924e57ff_1_1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1" name="Google Shape;371;g3c6924e57ff_1_15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jovana.skoric@ff.uns.ac.rs" TargetMode="External"/><Relationship Id="rId3" Type="http://schemas.openxmlformats.org/officeDocument/2006/relationships/hyperlink" Target="mailto:lvejmelka@pravo.hr" TargetMode="External"/><Relationship Id="rId7" Type="http://schemas.openxmlformats.org/officeDocument/2006/relationships/hyperlink" Target="mailto:ena.g@ucg.ac.m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openxmlformats.org/officeDocument/2006/relationships/hyperlink" Target="mailto:miroslav.rajter@pravo.unizg.hr" TargetMode="External"/><Relationship Id="rId5" Type="http://schemas.openxmlformats.org/officeDocument/2006/relationships/hyperlink" Target="mailto:robertamatkovic@yahoo.com" TargetMode="External"/><Relationship Id="rId10" Type="http://schemas.openxmlformats.org/officeDocument/2006/relationships/image" Target="../media/image9.png"/><Relationship Id="rId4" Type="http://schemas.openxmlformats.org/officeDocument/2006/relationships/hyperlink" Target="mailto:tomislav@cnzd.hr" TargetMode="Externa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g395a9dcbcf4_0_144"/>
          <p:cNvPicPr preferRelativeResize="0"/>
          <p:nvPr/>
        </p:nvPicPr>
        <p:blipFill rotWithShape="1">
          <a:blip r:embed="rId3">
            <a:alphaModFix/>
          </a:blip>
          <a:srcRect r="28597"/>
          <a:stretch/>
        </p:blipFill>
        <p:spPr>
          <a:xfrm>
            <a:off x="60800" y="0"/>
            <a:ext cx="58310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395a9dcbcf4_0_144"/>
          <p:cNvSpPr txBox="1">
            <a:spLocks noGrp="1"/>
          </p:cNvSpPr>
          <p:nvPr>
            <p:ph type="ctrTitle"/>
          </p:nvPr>
        </p:nvSpPr>
        <p:spPr>
          <a:xfrm>
            <a:off x="5634600" y="218925"/>
            <a:ext cx="3509400" cy="14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5000"/>
              <a:buFont typeface="Calibri"/>
              <a:buNone/>
            </a:pPr>
            <a:r>
              <a:rPr lang="hr-HR" sz="2900" b="1">
                <a:solidFill>
                  <a:srgbClr val="FF7C2D"/>
                </a:solidFill>
              </a:rPr>
              <a:t>deSHAME </a:t>
            </a:r>
            <a:r>
              <a:rPr lang="hr-HR" sz="2900">
                <a:solidFill>
                  <a:srgbClr val="FF7C2D"/>
                </a:solidFill>
              </a:rPr>
              <a:t>3 Hrvatska</a:t>
            </a:r>
            <a:endParaRPr sz="2900">
              <a:solidFill>
                <a:srgbClr val="FF7C2D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5000"/>
              <a:buFont typeface="Calibri"/>
              <a:buNone/>
            </a:pPr>
            <a:endParaRPr sz="100" b="1">
              <a:solidFill>
                <a:srgbClr val="FFFF00"/>
              </a:solidFill>
            </a:endParaRPr>
          </a:p>
        </p:txBody>
      </p:sp>
      <p:sp>
        <p:nvSpPr>
          <p:cNvPr id="508" name="Google Shape;508;g395a9dcbcf4_0_144" descr="space radar outline"/>
          <p:cNvSpPr/>
          <p:nvPr/>
        </p:nvSpPr>
        <p:spPr>
          <a:xfrm rot="-4869995">
            <a:off x="7991054" y="3325206"/>
            <a:ext cx="178328" cy="178328"/>
          </a:xfrm>
          <a:custGeom>
            <a:avLst/>
            <a:gdLst/>
            <a:ahLst/>
            <a:cxnLst/>
            <a:rect l="l" t="t" r="r" b="b"/>
            <a:pathLst>
              <a:path w="238125" h="238125" extrusionOk="0">
                <a:moveTo>
                  <a:pt x="145256" y="159538"/>
                </a:moveTo>
                <a:cubicBezTo>
                  <a:pt x="147885" y="159538"/>
                  <a:pt x="150019" y="157404"/>
                  <a:pt x="150019" y="154775"/>
                </a:cubicBezTo>
                <a:lnTo>
                  <a:pt x="150019" y="145250"/>
                </a:lnTo>
                <a:cubicBezTo>
                  <a:pt x="150019" y="142621"/>
                  <a:pt x="147885" y="140488"/>
                  <a:pt x="145256" y="140488"/>
                </a:cubicBezTo>
                <a:cubicBezTo>
                  <a:pt x="142627" y="140488"/>
                  <a:pt x="140494" y="142621"/>
                  <a:pt x="140494" y="145250"/>
                </a:cubicBezTo>
                <a:lnTo>
                  <a:pt x="140494" y="154775"/>
                </a:lnTo>
                <a:cubicBezTo>
                  <a:pt x="140494" y="157404"/>
                  <a:pt x="142627" y="159538"/>
                  <a:pt x="145256" y="159538"/>
                </a:cubicBezTo>
                <a:close/>
                <a:moveTo>
                  <a:pt x="234353" y="122828"/>
                </a:moveTo>
                <a:lnTo>
                  <a:pt x="196253" y="84728"/>
                </a:lnTo>
                <a:cubicBezTo>
                  <a:pt x="195358" y="83842"/>
                  <a:pt x="194148" y="83338"/>
                  <a:pt x="192881" y="83338"/>
                </a:cubicBezTo>
                <a:lnTo>
                  <a:pt x="97631" y="83338"/>
                </a:lnTo>
                <a:cubicBezTo>
                  <a:pt x="95707" y="83338"/>
                  <a:pt x="93964" y="84500"/>
                  <a:pt x="93231" y="86281"/>
                </a:cubicBezTo>
                <a:cubicBezTo>
                  <a:pt x="92488" y="88062"/>
                  <a:pt x="92897" y="90110"/>
                  <a:pt x="94259" y="91472"/>
                </a:cubicBezTo>
                <a:lnTo>
                  <a:pt x="114700" y="111913"/>
                </a:lnTo>
                <a:lnTo>
                  <a:pt x="73819" y="111913"/>
                </a:lnTo>
                <a:lnTo>
                  <a:pt x="73819" y="45238"/>
                </a:lnTo>
                <a:lnTo>
                  <a:pt x="88106" y="45238"/>
                </a:lnTo>
                <a:cubicBezTo>
                  <a:pt x="90735" y="45238"/>
                  <a:pt x="92869" y="43104"/>
                  <a:pt x="92869" y="40475"/>
                </a:cubicBezTo>
                <a:lnTo>
                  <a:pt x="92869" y="21425"/>
                </a:lnTo>
                <a:cubicBezTo>
                  <a:pt x="92869" y="19101"/>
                  <a:pt x="91183" y="17110"/>
                  <a:pt x="88887" y="16729"/>
                </a:cubicBezTo>
                <a:lnTo>
                  <a:pt x="31737" y="7204"/>
                </a:lnTo>
                <a:cubicBezTo>
                  <a:pt x="30375" y="6985"/>
                  <a:pt x="28946" y="7366"/>
                  <a:pt x="27880" y="8271"/>
                </a:cubicBezTo>
                <a:cubicBezTo>
                  <a:pt x="26803" y="9166"/>
                  <a:pt x="26194" y="10500"/>
                  <a:pt x="26194" y="11900"/>
                </a:cubicBezTo>
                <a:lnTo>
                  <a:pt x="26194" y="40475"/>
                </a:lnTo>
                <a:cubicBezTo>
                  <a:pt x="26194" y="43104"/>
                  <a:pt x="28327" y="45238"/>
                  <a:pt x="30956" y="45238"/>
                </a:cubicBezTo>
                <a:lnTo>
                  <a:pt x="64294" y="45238"/>
                </a:lnTo>
                <a:lnTo>
                  <a:pt x="64294" y="111913"/>
                </a:lnTo>
                <a:lnTo>
                  <a:pt x="40481" y="111913"/>
                </a:lnTo>
                <a:cubicBezTo>
                  <a:pt x="32604" y="111913"/>
                  <a:pt x="26194" y="118323"/>
                  <a:pt x="26194" y="126200"/>
                </a:cubicBezTo>
                <a:lnTo>
                  <a:pt x="26194" y="164300"/>
                </a:lnTo>
                <a:cubicBezTo>
                  <a:pt x="26194" y="172177"/>
                  <a:pt x="32604" y="178588"/>
                  <a:pt x="40481" y="178588"/>
                </a:cubicBezTo>
                <a:lnTo>
                  <a:pt x="76610" y="178588"/>
                </a:lnTo>
                <a:lnTo>
                  <a:pt x="52769" y="202429"/>
                </a:lnTo>
                <a:cubicBezTo>
                  <a:pt x="49082" y="194018"/>
                  <a:pt x="40700" y="188113"/>
                  <a:pt x="30956" y="188113"/>
                </a:cubicBezTo>
                <a:cubicBezTo>
                  <a:pt x="17831" y="188113"/>
                  <a:pt x="7144" y="198800"/>
                  <a:pt x="7144" y="211925"/>
                </a:cubicBezTo>
                <a:cubicBezTo>
                  <a:pt x="7144" y="225050"/>
                  <a:pt x="17831" y="235738"/>
                  <a:pt x="30956" y="235738"/>
                </a:cubicBezTo>
                <a:cubicBezTo>
                  <a:pt x="43329" y="235738"/>
                  <a:pt x="53416" y="226203"/>
                  <a:pt x="54550" y="214116"/>
                </a:cubicBezTo>
                <a:lnTo>
                  <a:pt x="90078" y="178588"/>
                </a:lnTo>
                <a:lnTo>
                  <a:pt x="111919" y="178588"/>
                </a:lnTo>
                <a:lnTo>
                  <a:pt x="111919" y="188598"/>
                </a:lnTo>
                <a:cubicBezTo>
                  <a:pt x="101060" y="190808"/>
                  <a:pt x="92869" y="200428"/>
                  <a:pt x="92869" y="211925"/>
                </a:cubicBezTo>
                <a:cubicBezTo>
                  <a:pt x="92869" y="225050"/>
                  <a:pt x="103556" y="235738"/>
                  <a:pt x="116681" y="235738"/>
                </a:cubicBezTo>
                <a:cubicBezTo>
                  <a:pt x="129807" y="235738"/>
                  <a:pt x="140494" y="225050"/>
                  <a:pt x="140494" y="211925"/>
                </a:cubicBezTo>
                <a:cubicBezTo>
                  <a:pt x="140494" y="200428"/>
                  <a:pt x="132293" y="190808"/>
                  <a:pt x="121444" y="188598"/>
                </a:cubicBezTo>
                <a:lnTo>
                  <a:pt x="121444" y="178588"/>
                </a:lnTo>
                <a:lnTo>
                  <a:pt x="143275" y="178588"/>
                </a:lnTo>
                <a:lnTo>
                  <a:pt x="178813" y="214125"/>
                </a:lnTo>
                <a:cubicBezTo>
                  <a:pt x="179946" y="226203"/>
                  <a:pt x="190033" y="235738"/>
                  <a:pt x="202406" y="235738"/>
                </a:cubicBezTo>
                <a:cubicBezTo>
                  <a:pt x="215532" y="235738"/>
                  <a:pt x="226219" y="225050"/>
                  <a:pt x="226219" y="211925"/>
                </a:cubicBezTo>
                <a:cubicBezTo>
                  <a:pt x="226219" y="198800"/>
                  <a:pt x="215532" y="188113"/>
                  <a:pt x="202406" y="188113"/>
                </a:cubicBezTo>
                <a:cubicBezTo>
                  <a:pt x="192653" y="188113"/>
                  <a:pt x="184271" y="194028"/>
                  <a:pt x="180594" y="202438"/>
                </a:cubicBezTo>
                <a:lnTo>
                  <a:pt x="156743" y="178588"/>
                </a:lnTo>
                <a:lnTo>
                  <a:pt x="192881" y="178588"/>
                </a:lnTo>
                <a:cubicBezTo>
                  <a:pt x="200758" y="178588"/>
                  <a:pt x="207169" y="172177"/>
                  <a:pt x="207169" y="164300"/>
                </a:cubicBezTo>
                <a:lnTo>
                  <a:pt x="207169" y="130963"/>
                </a:lnTo>
                <a:lnTo>
                  <a:pt x="230981" y="130963"/>
                </a:lnTo>
                <a:cubicBezTo>
                  <a:pt x="232905" y="130963"/>
                  <a:pt x="234648" y="129800"/>
                  <a:pt x="235382" y="128019"/>
                </a:cubicBezTo>
                <a:cubicBezTo>
                  <a:pt x="236125" y="126238"/>
                  <a:pt x="235715" y="124190"/>
                  <a:pt x="234353" y="122828"/>
                </a:cubicBezTo>
                <a:close/>
                <a:moveTo>
                  <a:pt x="45244" y="211935"/>
                </a:moveTo>
                <a:cubicBezTo>
                  <a:pt x="45234" y="219802"/>
                  <a:pt x="38824" y="226213"/>
                  <a:pt x="30956" y="226213"/>
                </a:cubicBezTo>
                <a:cubicBezTo>
                  <a:pt x="23079" y="226213"/>
                  <a:pt x="16669" y="219802"/>
                  <a:pt x="16669" y="211925"/>
                </a:cubicBezTo>
                <a:cubicBezTo>
                  <a:pt x="16669" y="204048"/>
                  <a:pt x="23079" y="197638"/>
                  <a:pt x="30956" y="197638"/>
                </a:cubicBezTo>
                <a:cubicBezTo>
                  <a:pt x="38833" y="197638"/>
                  <a:pt x="45244" y="204048"/>
                  <a:pt x="45244" y="211925"/>
                </a:cubicBezTo>
                <a:cubicBezTo>
                  <a:pt x="45244" y="211925"/>
                  <a:pt x="45244" y="211925"/>
                  <a:pt x="45244" y="211935"/>
                </a:cubicBezTo>
                <a:close/>
                <a:moveTo>
                  <a:pt x="202406" y="197638"/>
                </a:moveTo>
                <a:cubicBezTo>
                  <a:pt x="210283" y="197638"/>
                  <a:pt x="216694" y="204048"/>
                  <a:pt x="216694" y="211925"/>
                </a:cubicBezTo>
                <a:cubicBezTo>
                  <a:pt x="216694" y="219802"/>
                  <a:pt x="210283" y="226213"/>
                  <a:pt x="202406" y="226213"/>
                </a:cubicBezTo>
                <a:cubicBezTo>
                  <a:pt x="194529" y="226213"/>
                  <a:pt x="188119" y="219802"/>
                  <a:pt x="188119" y="211925"/>
                </a:cubicBezTo>
                <a:cubicBezTo>
                  <a:pt x="188119" y="204048"/>
                  <a:pt x="194529" y="197638"/>
                  <a:pt x="202406" y="197638"/>
                </a:cubicBezTo>
                <a:close/>
                <a:moveTo>
                  <a:pt x="109128" y="92863"/>
                </a:moveTo>
                <a:lnTo>
                  <a:pt x="143275" y="92863"/>
                </a:lnTo>
                <a:lnTo>
                  <a:pt x="171850" y="121438"/>
                </a:lnTo>
                <a:lnTo>
                  <a:pt x="137703" y="121438"/>
                </a:lnTo>
                <a:lnTo>
                  <a:pt x="109128" y="92863"/>
                </a:lnTo>
                <a:close/>
                <a:moveTo>
                  <a:pt x="35719" y="35713"/>
                </a:moveTo>
                <a:lnTo>
                  <a:pt x="35719" y="17520"/>
                </a:lnTo>
                <a:lnTo>
                  <a:pt x="83344" y="25454"/>
                </a:lnTo>
                <a:lnTo>
                  <a:pt x="83344" y="35713"/>
                </a:lnTo>
                <a:lnTo>
                  <a:pt x="35719" y="35713"/>
                </a:lnTo>
                <a:close/>
                <a:moveTo>
                  <a:pt x="130969" y="211925"/>
                </a:moveTo>
                <a:cubicBezTo>
                  <a:pt x="130969" y="219802"/>
                  <a:pt x="124558" y="226213"/>
                  <a:pt x="116681" y="226213"/>
                </a:cubicBezTo>
                <a:cubicBezTo>
                  <a:pt x="108804" y="226213"/>
                  <a:pt x="102394" y="219802"/>
                  <a:pt x="102394" y="211925"/>
                </a:cubicBezTo>
                <a:cubicBezTo>
                  <a:pt x="102394" y="204048"/>
                  <a:pt x="108804" y="197638"/>
                  <a:pt x="116681" y="197638"/>
                </a:cubicBezTo>
                <a:cubicBezTo>
                  <a:pt x="124558" y="197638"/>
                  <a:pt x="130969" y="204048"/>
                  <a:pt x="130969" y="211925"/>
                </a:cubicBezTo>
                <a:close/>
                <a:moveTo>
                  <a:pt x="197644" y="164300"/>
                </a:moveTo>
                <a:cubicBezTo>
                  <a:pt x="197644" y="166929"/>
                  <a:pt x="195510" y="169063"/>
                  <a:pt x="192881" y="169063"/>
                </a:cubicBezTo>
                <a:lnTo>
                  <a:pt x="40481" y="169063"/>
                </a:lnTo>
                <a:cubicBezTo>
                  <a:pt x="37852" y="169063"/>
                  <a:pt x="35719" y="166929"/>
                  <a:pt x="35719" y="164300"/>
                </a:cubicBezTo>
                <a:lnTo>
                  <a:pt x="35719" y="126200"/>
                </a:lnTo>
                <a:cubicBezTo>
                  <a:pt x="35719" y="123571"/>
                  <a:pt x="37852" y="121438"/>
                  <a:pt x="40481" y="121438"/>
                </a:cubicBezTo>
                <a:lnTo>
                  <a:pt x="124225" y="121438"/>
                </a:lnTo>
                <a:lnTo>
                  <a:pt x="132359" y="129572"/>
                </a:lnTo>
                <a:cubicBezTo>
                  <a:pt x="133255" y="130458"/>
                  <a:pt x="134464" y="130963"/>
                  <a:pt x="135731" y="130963"/>
                </a:cubicBezTo>
                <a:lnTo>
                  <a:pt x="197644" y="130963"/>
                </a:lnTo>
                <a:lnTo>
                  <a:pt x="197644" y="164300"/>
                </a:lnTo>
                <a:close/>
                <a:moveTo>
                  <a:pt x="185318" y="121438"/>
                </a:moveTo>
                <a:lnTo>
                  <a:pt x="156743" y="92863"/>
                </a:lnTo>
                <a:lnTo>
                  <a:pt x="190910" y="92863"/>
                </a:lnTo>
                <a:lnTo>
                  <a:pt x="219485" y="121438"/>
                </a:lnTo>
                <a:lnTo>
                  <a:pt x="185318" y="121438"/>
                </a:lnTo>
                <a:close/>
                <a:moveTo>
                  <a:pt x="164306" y="159538"/>
                </a:moveTo>
                <a:cubicBezTo>
                  <a:pt x="166935" y="159538"/>
                  <a:pt x="169069" y="157404"/>
                  <a:pt x="169069" y="154775"/>
                </a:cubicBezTo>
                <a:lnTo>
                  <a:pt x="169069" y="145250"/>
                </a:lnTo>
                <a:cubicBezTo>
                  <a:pt x="169069" y="142621"/>
                  <a:pt x="166935" y="140488"/>
                  <a:pt x="164306" y="140488"/>
                </a:cubicBezTo>
                <a:cubicBezTo>
                  <a:pt x="161677" y="140488"/>
                  <a:pt x="159544" y="142621"/>
                  <a:pt x="159544" y="145250"/>
                </a:cubicBezTo>
                <a:lnTo>
                  <a:pt x="159544" y="154775"/>
                </a:lnTo>
                <a:cubicBezTo>
                  <a:pt x="159544" y="157404"/>
                  <a:pt x="161677" y="159538"/>
                  <a:pt x="164306" y="159538"/>
                </a:cubicBezTo>
                <a:close/>
                <a:moveTo>
                  <a:pt x="78581" y="130963"/>
                </a:moveTo>
                <a:lnTo>
                  <a:pt x="50006" y="130963"/>
                </a:lnTo>
                <a:cubicBezTo>
                  <a:pt x="47377" y="130963"/>
                  <a:pt x="45244" y="133096"/>
                  <a:pt x="45244" y="135725"/>
                </a:cubicBezTo>
                <a:lnTo>
                  <a:pt x="45244" y="154775"/>
                </a:lnTo>
                <a:cubicBezTo>
                  <a:pt x="45244" y="157404"/>
                  <a:pt x="47377" y="159538"/>
                  <a:pt x="50006" y="159538"/>
                </a:cubicBezTo>
                <a:lnTo>
                  <a:pt x="78581" y="159538"/>
                </a:lnTo>
                <a:cubicBezTo>
                  <a:pt x="81210" y="159538"/>
                  <a:pt x="83344" y="157404"/>
                  <a:pt x="83344" y="154775"/>
                </a:cubicBezTo>
                <a:lnTo>
                  <a:pt x="83344" y="135725"/>
                </a:lnTo>
                <a:cubicBezTo>
                  <a:pt x="83344" y="133096"/>
                  <a:pt x="81210" y="130963"/>
                  <a:pt x="78581" y="130963"/>
                </a:cubicBezTo>
                <a:close/>
                <a:moveTo>
                  <a:pt x="73819" y="150013"/>
                </a:moveTo>
                <a:lnTo>
                  <a:pt x="54769" y="150013"/>
                </a:lnTo>
                <a:lnTo>
                  <a:pt x="54769" y="140488"/>
                </a:lnTo>
                <a:lnTo>
                  <a:pt x="73819" y="140488"/>
                </a:lnTo>
                <a:lnTo>
                  <a:pt x="73819" y="150013"/>
                </a:lnTo>
                <a:close/>
                <a:moveTo>
                  <a:pt x="183356" y="159538"/>
                </a:moveTo>
                <a:cubicBezTo>
                  <a:pt x="185985" y="159538"/>
                  <a:pt x="188119" y="157404"/>
                  <a:pt x="188119" y="154775"/>
                </a:cubicBezTo>
                <a:lnTo>
                  <a:pt x="188119" y="145250"/>
                </a:lnTo>
                <a:cubicBezTo>
                  <a:pt x="188119" y="142621"/>
                  <a:pt x="185985" y="140488"/>
                  <a:pt x="183356" y="140488"/>
                </a:cubicBezTo>
                <a:cubicBezTo>
                  <a:pt x="180727" y="140488"/>
                  <a:pt x="178594" y="142621"/>
                  <a:pt x="178594" y="145250"/>
                </a:cubicBezTo>
                <a:lnTo>
                  <a:pt x="178594" y="154775"/>
                </a:lnTo>
                <a:cubicBezTo>
                  <a:pt x="178594" y="157404"/>
                  <a:pt x="180727" y="159538"/>
                  <a:pt x="183356" y="15953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09" name="Google Shape;509;g395a9dcbcf4_0_1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3225" y="4467678"/>
            <a:ext cx="1253495" cy="5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g395a9dcbcf4_0_144"/>
          <p:cNvSpPr txBox="1"/>
          <p:nvPr/>
        </p:nvSpPr>
        <p:spPr>
          <a:xfrm>
            <a:off x="6031700" y="1901350"/>
            <a:ext cx="3065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700" b="1">
                <a:solidFill>
                  <a:srgbClr val="FFFF00"/>
                </a:solidFill>
              </a:rPr>
              <a:t>deSHAME Hrvatska tim:</a:t>
            </a:r>
            <a:endParaRPr sz="1100" b="1">
              <a:solidFill>
                <a:srgbClr val="FFFF00"/>
              </a:solidFill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300" b="1">
                <a:solidFill>
                  <a:srgbClr val="ECF1F9"/>
                </a:solidFill>
              </a:rPr>
              <a:t>Lucija Vejmelka, Tomislav Ramljak, Roberta Matković, Miroslav Rajter, Silvija Hinek, Ivan Ćaleta, Tea Čičić </a:t>
            </a:r>
            <a:endParaRPr sz="2200">
              <a:solidFill>
                <a:srgbClr val="ECF1F9"/>
              </a:solidFill>
              <a:highlight>
                <a:srgbClr val="59595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g395a9dcbcf4_0_144"/>
          <p:cNvPicPr preferRelativeResize="0"/>
          <p:nvPr/>
        </p:nvPicPr>
        <p:blipFill rotWithShape="1">
          <a:blip r:embed="rId5">
            <a:alphaModFix/>
          </a:blip>
          <a:srcRect t="12296"/>
          <a:stretch/>
        </p:blipFill>
        <p:spPr>
          <a:xfrm>
            <a:off x="601313" y="430140"/>
            <a:ext cx="4450451" cy="362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395a9dcbcf4_0_144" descr="A black background with white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1825" y="4480850"/>
            <a:ext cx="2278375" cy="4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395a9dcbcf4_0_144" descr="Faculty of law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55024" y="77650"/>
            <a:ext cx="1625175" cy="43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395a9dcbcf4_0_144" descr="Beautify this slide"/>
          <p:cNvPicPr preferRelativeResize="0"/>
          <p:nvPr/>
        </p:nvPicPr>
        <p:blipFill rotWithShape="1">
          <a:blip r:embed="rId8">
            <a:alphaModFix/>
          </a:blip>
          <a:srcRect l="6649" t="20867" r="6779" b="42108"/>
          <a:stretch/>
        </p:blipFill>
        <p:spPr>
          <a:xfrm>
            <a:off x="140638" y="3666000"/>
            <a:ext cx="5452326" cy="130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a6bef997fe_1_1456"/>
          <p:cNvSpPr txBox="1"/>
          <p:nvPr/>
        </p:nvSpPr>
        <p:spPr>
          <a:xfrm>
            <a:off x="345600" y="599704"/>
            <a:ext cx="7135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chemeClr val="dk2"/>
                </a:solidFill>
                <a:highlight>
                  <a:srgbClr val="FF0000"/>
                </a:highlight>
                <a:latin typeface="Verdana"/>
                <a:ea typeface="Verdana"/>
                <a:cs typeface="Verdana"/>
                <a:sym typeface="Verdana"/>
              </a:rPr>
              <a:t>RIZIČNA KOMUNIKACIJA</a:t>
            </a:r>
            <a:endParaRPr sz="1500" b="1" i="0" u="none" strike="noStrike" cap="none">
              <a:solidFill>
                <a:schemeClr val="dk2"/>
              </a:solidFill>
              <a:highlight>
                <a:srgbClr val="FF000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PRIMANJE SEKSUALNIH SADRŽAJA </a:t>
            </a:r>
            <a:endParaRPr sz="1500" b="1" i="0" u="none" strike="noStrike" cap="none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94" name="Google Shape;594;g3a6bef997fe_1_1456" title="Ch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7075" y="1736600"/>
            <a:ext cx="4151951" cy="274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3a6bef997fe_1_14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3a6bef997fe_1_1456"/>
          <p:cNvSpPr txBox="1">
            <a:spLocks noGrp="1"/>
          </p:cNvSpPr>
          <p:nvPr>
            <p:ph type="body" idx="4294967295"/>
          </p:nvPr>
        </p:nvSpPr>
        <p:spPr>
          <a:xfrm>
            <a:off x="130800" y="1434900"/>
            <a:ext cx="4648200" cy="35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Najviše su pogođeni učenici 8. razreda, gdje se s primanjem neprimjerenih, seksualiziranih sadržaja </a:t>
            </a:r>
            <a:r>
              <a:rPr lang="hr-HR" sz="1400" b="1">
                <a:highlight>
                  <a:srgbClr val="FF5D5D"/>
                </a:highlight>
                <a:latin typeface="Verdana"/>
                <a:ea typeface="Verdana"/>
                <a:cs typeface="Verdana"/>
                <a:sym typeface="Verdana"/>
              </a:rPr>
              <a:t>od poznatih osoba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susrelo više od četvrtine djece (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hr-HR" sz="1400" b="1"/>
              <a:t>5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,3 %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). </a:t>
            </a:r>
            <a:endParaRPr sz="1500"/>
          </a:p>
          <a:p>
            <a:pPr marL="17780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1778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Više od 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četvrtine učenika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 barem jednom je primilo seksualne ili neprimjerene sadržaje </a:t>
            </a:r>
            <a:r>
              <a:rPr lang="hr-HR" sz="1400" b="1">
                <a:highlight>
                  <a:srgbClr val="FF5D5D"/>
                </a:highlight>
                <a:latin typeface="Verdana"/>
                <a:ea typeface="Verdana"/>
                <a:cs typeface="Verdana"/>
                <a:sym typeface="Verdana"/>
              </a:rPr>
              <a:t>od NEPOZNATIH OSOBA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 putem interneta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. Udio naglo raste u višim razredima </a:t>
            </a:r>
            <a:r>
              <a:rPr lang="hr-HR" sz="1500">
                <a:latin typeface="Verdana"/>
                <a:ea typeface="Verdana"/>
                <a:cs typeface="Verdana"/>
                <a:sym typeface="Verdana"/>
              </a:rPr>
              <a:t>osnovne škole, dosežući </a:t>
            </a:r>
            <a:r>
              <a:rPr lang="hr-HR" sz="1500"/>
              <a:t>gotovo </a:t>
            </a:r>
            <a:r>
              <a:rPr lang="hr-HR" sz="1500">
                <a:latin typeface="Verdana"/>
                <a:ea typeface="Verdana"/>
                <a:cs typeface="Verdana"/>
                <a:sym typeface="Verdana"/>
              </a:rPr>
              <a:t>trećinu djece u 7. i 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8. razredu – 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marL="13716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u 8. razredu čak 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trećina djece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 (3</a:t>
            </a:r>
            <a:r>
              <a:rPr lang="hr-HR" sz="1400"/>
              <a:t>1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lang="hr-HR" sz="1400"/>
              <a:t>5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%) 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prima seksualizirane i neprimjerene sadržaje od nepoznatih osoba.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97" name="Google Shape;597;g3a6bef997fe_1_1456" descr="RED AROW ANIMATED gif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800" y="3257700"/>
            <a:ext cx="1527174" cy="152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a6bef997fe_1_1464"/>
          <p:cNvSpPr txBox="1"/>
          <p:nvPr/>
        </p:nvSpPr>
        <p:spPr>
          <a:xfrm>
            <a:off x="140300" y="168379"/>
            <a:ext cx="7135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rgbClr val="1F1F1F"/>
                </a:solidFill>
                <a:highlight>
                  <a:srgbClr val="FF0000"/>
                </a:highlight>
                <a:latin typeface="Verdana"/>
                <a:ea typeface="Verdana"/>
                <a:cs typeface="Verdana"/>
                <a:sym typeface="Verdana"/>
              </a:rPr>
              <a:t>RIZIČNA PONAŠANJA</a:t>
            </a:r>
            <a:endParaRPr sz="1500" b="1" i="0" u="none" strike="noStrike" cap="none">
              <a:solidFill>
                <a:srgbClr val="1F1F1F"/>
              </a:solidFill>
              <a:highlight>
                <a:srgbClr val="FF000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SLANJE VLASTITIH/ SEKSUALNIH SADRŽAJA</a:t>
            </a:r>
            <a:r>
              <a:rPr lang="hr-HR" sz="1500" b="1" i="0" u="none" strike="noStrike" cap="none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5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03" name="Google Shape;603;g3a6bef997fe_1_1464" title="Ch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6875" y="1526050"/>
            <a:ext cx="4927151" cy="295467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3a6bef997fe_1_1464"/>
          <p:cNvSpPr txBox="1"/>
          <p:nvPr/>
        </p:nvSpPr>
        <p:spPr>
          <a:xfrm>
            <a:off x="140300" y="1310550"/>
            <a:ext cx="3197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RAZLIKE U OPERACIONALIZACIJI PITANJA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I 8 Jesi li ikad primio/la </a:t>
            </a:r>
            <a:r>
              <a:rPr lang="hr-HR" sz="13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SEKSUALNI </a:t>
            </a: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sadržaj (npr. seksualnu fotografiju, video zapis) putem Interneta (npr. putem društvene mreže, online grupe, poruke)? 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I 6 Jesi li ikad primio/la </a:t>
            </a:r>
            <a:r>
              <a:rPr lang="hr-HR" sz="13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NEŽELJENI, NEPRIMJERENI ILI POTENCIJALNO ŠTETNI SADRŽAJ</a:t>
            </a: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sadržaj (npr. fotografiju, video zapis) putem Interneta (npr. društvene mreže, online grupe, poruke)? 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g3a6bef997fe_1_14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3a6bef997fe_1_1464"/>
          <p:cNvSpPr txBox="1"/>
          <p:nvPr/>
        </p:nvSpPr>
        <p:spPr>
          <a:xfrm>
            <a:off x="263300" y="3914712"/>
            <a:ext cx="3422100" cy="1015800"/>
          </a:xfrm>
          <a:prstGeom prst="rect">
            <a:avLst/>
          </a:prstGeom>
          <a:solidFill>
            <a:srgbClr val="002469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2860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●"/>
            </a:pPr>
            <a:r>
              <a:rPr lang="hr-HR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2-7% učenika poslalo je svoju  sliku nepoznatim osobama </a:t>
            </a:r>
            <a:endParaRPr sz="15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●"/>
            </a:pPr>
            <a:r>
              <a:rPr lang="hr-HR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3-5% učenika poslalo je svoju sliku poznatim osobama</a:t>
            </a:r>
            <a:endParaRPr sz="15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a6bef997fe_1_1472"/>
          <p:cNvSpPr txBox="1">
            <a:spLocks noGrp="1"/>
          </p:cNvSpPr>
          <p:nvPr>
            <p:ph type="title"/>
          </p:nvPr>
        </p:nvSpPr>
        <p:spPr>
          <a:xfrm>
            <a:off x="150750" y="105888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hr-HR">
                <a:highlight>
                  <a:srgbClr val="FF5D5D"/>
                </a:highlight>
              </a:rPr>
              <a:t>RIZIČNI KONTAKTI </a:t>
            </a:r>
            <a:r>
              <a:rPr lang="hr-HR"/>
              <a:t>Svaki sedmi učenik dogovara susret s osobom upoznatom online</a:t>
            </a:r>
            <a:endParaRPr/>
          </a:p>
        </p:txBody>
      </p:sp>
      <p:pic>
        <p:nvPicPr>
          <p:cNvPr id="612" name="Google Shape;612;g3a6bef997fe_1_14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g3a6bef997fe_1_1472"/>
          <p:cNvSpPr txBox="1">
            <a:spLocks noGrp="1"/>
          </p:cNvSpPr>
          <p:nvPr>
            <p:ph type="body" idx="4294967295"/>
          </p:nvPr>
        </p:nvSpPr>
        <p:spPr>
          <a:xfrm>
            <a:off x="347050" y="1412700"/>
            <a:ext cx="6185700" cy="28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lvl="0" indent="-177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3"/>
              <a:buChar char="●"/>
            </a:pPr>
            <a:r>
              <a:rPr lang="hr-HR" sz="1610">
                <a:latin typeface="Calibri"/>
                <a:ea typeface="Calibri"/>
                <a:cs typeface="Calibri"/>
                <a:sym typeface="Calibri"/>
              </a:rPr>
              <a:t>Gotovo </a:t>
            </a:r>
            <a:r>
              <a:rPr lang="hr-HR" sz="1610" b="1">
                <a:latin typeface="Calibri"/>
                <a:ea typeface="Calibri"/>
                <a:cs typeface="Calibri"/>
                <a:sym typeface="Calibri"/>
              </a:rPr>
              <a:t>svako sedmo dijete (14,8%) u osnovnoj školi barem jednom je dogovorilo susret uživo s osobom upoznatom putem interneta</a:t>
            </a:r>
            <a:r>
              <a:rPr lang="hr-HR" sz="1610">
                <a:latin typeface="Calibri"/>
                <a:ea typeface="Calibri"/>
                <a:cs typeface="Calibri"/>
                <a:sym typeface="Calibri"/>
              </a:rPr>
              <a:t>, što predstavlja značajan sigurnosni rizik. </a:t>
            </a:r>
            <a:endParaRPr sz="1702">
              <a:latin typeface="Calibri"/>
              <a:ea typeface="Calibri"/>
              <a:cs typeface="Calibri"/>
              <a:sym typeface="Calibri"/>
            </a:endParaRPr>
          </a:p>
          <a:p>
            <a:pPr marL="177800" lvl="0" indent="-101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3"/>
              <a:buNone/>
            </a:pPr>
            <a:endParaRPr sz="1610">
              <a:latin typeface="Calibri"/>
              <a:ea typeface="Calibri"/>
              <a:cs typeface="Calibri"/>
              <a:sym typeface="Calibri"/>
            </a:endParaRPr>
          </a:p>
          <a:p>
            <a:pPr marL="177800" lvl="0" indent="-177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3"/>
              <a:buChar char="●"/>
            </a:pPr>
            <a:r>
              <a:rPr lang="hr-HR" sz="1610">
                <a:latin typeface="Calibri"/>
                <a:ea typeface="Calibri"/>
                <a:cs typeface="Calibri"/>
                <a:sym typeface="Calibri"/>
              </a:rPr>
              <a:t>Uočava se jasan </a:t>
            </a:r>
            <a:r>
              <a:rPr lang="hr-HR" sz="1610" b="1">
                <a:highlight>
                  <a:srgbClr val="FF5D5D"/>
                </a:highlight>
                <a:latin typeface="Calibri"/>
                <a:ea typeface="Calibri"/>
                <a:cs typeface="Calibri"/>
                <a:sym typeface="Calibri"/>
              </a:rPr>
              <a:t>trend rasta s dobi</a:t>
            </a:r>
            <a:r>
              <a:rPr lang="hr-HR" sz="1610">
                <a:latin typeface="Calibri"/>
                <a:ea typeface="Calibri"/>
                <a:cs typeface="Calibri"/>
                <a:sym typeface="Calibri"/>
              </a:rPr>
              <a:t> gdje takve susrete dogovara 8,2% djece u 5. razredu dok se najveći skok bilježi u 7. razredu, gdje gotovo svaki peti učenik (19,3%) priznaje da je dogovorio susret s osobom koju je upoznao online.</a:t>
            </a: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" name="Google Shape;614;g3a6bef997fe_1_1472" descr="A child sitting on a couch looking at a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9176" y="1927525"/>
            <a:ext cx="1899899" cy="2849848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3a6bef997fe_1_1472"/>
          <p:cNvSpPr/>
          <p:nvPr/>
        </p:nvSpPr>
        <p:spPr>
          <a:xfrm>
            <a:off x="545700" y="4400375"/>
            <a:ext cx="4563900" cy="53520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IZUZETNO RIZIČNO PONAŠANJE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a6bef997fe_1_1632"/>
          <p:cNvSpPr txBox="1"/>
          <p:nvPr/>
        </p:nvSpPr>
        <p:spPr>
          <a:xfrm>
            <a:off x="122063" y="50656"/>
            <a:ext cx="7289400" cy="445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hr-HR" sz="17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KAKO BI REAGIRAO DA DOŽIVIŠ NASILJE NA INTERNETU?</a:t>
            </a:r>
            <a:endParaRPr sz="2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21" name="Google Shape;621;g3a6bef997fe_1_16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g3a6bef997fe_1_1632" title="Chart"/>
          <p:cNvPicPr preferRelativeResize="0"/>
          <p:nvPr/>
        </p:nvPicPr>
        <p:blipFill rotWithShape="1">
          <a:blip r:embed="rId4">
            <a:alphaModFix/>
          </a:blip>
          <a:srcRect l="2772" t="3387" r="6926" b="3536"/>
          <a:stretch/>
        </p:blipFill>
        <p:spPr>
          <a:xfrm>
            <a:off x="3353475" y="1306425"/>
            <a:ext cx="5518801" cy="3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3a6bef997fe_1_1632"/>
          <p:cNvSpPr txBox="1"/>
          <p:nvPr/>
        </p:nvSpPr>
        <p:spPr>
          <a:xfrm>
            <a:off x="54000" y="905125"/>
            <a:ext cx="3154800" cy="30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Najčešće reakcije:</a:t>
            </a:r>
            <a:endParaRPr sz="1300" b="1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hr-HR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Blokiranje počinitelja ili ignoriranje nasilja (najviši udjeli).</a:t>
            </a: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hr-HR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Velik broj učenika bira prijavu platformi - samostalne intervencije</a:t>
            </a: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Manje vjerojatno:</a:t>
            </a:r>
            <a:endParaRPr sz="1300" b="1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hr-HR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Traženje pomoći od odraslih (roditelja, nastavnika, stručnih službi).</a:t>
            </a: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hr-HR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Tek manji dio učenika prijavio bi nasilje policiji.</a:t>
            </a: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400" b="1" i="0" u="none" strike="noStrike" cap="none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Zabrinjavajuće:</a:t>
            </a:r>
            <a:endParaRPr sz="1400" b="1" i="0" u="none" strike="noStrike" cap="none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400" b="1" i="0" u="none" strike="noStrike" cap="none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55% učenika navodi da ne bi nikome rekli.</a:t>
            </a:r>
            <a:endParaRPr sz="1400" b="1" i="0" u="none" strike="noStrike" cap="none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400" b="1" i="0" u="none" strike="noStrike" cap="none">
                <a:solidFill>
                  <a:srgbClr val="980000"/>
                </a:solidFill>
                <a:highlight>
                  <a:srgbClr val="F4CCCC"/>
                </a:highlight>
                <a:latin typeface="Lato"/>
                <a:ea typeface="Lato"/>
                <a:cs typeface="Lato"/>
                <a:sym typeface="Lato"/>
              </a:rPr>
              <a:t>Više od polovice učenika bi uzvratio nasiljem, što može eskalirati situaciju.</a:t>
            </a:r>
            <a:endParaRPr sz="1400" b="1" i="0" u="none" strike="noStrike" cap="none">
              <a:solidFill>
                <a:srgbClr val="980000"/>
              </a:solidFill>
              <a:highlight>
                <a:srgbClr val="F4CCCC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a6bef997fe_1_1480"/>
          <p:cNvSpPr txBox="1">
            <a:spLocks noGrp="1"/>
          </p:cNvSpPr>
          <p:nvPr>
            <p:ph type="title"/>
          </p:nvPr>
        </p:nvSpPr>
        <p:spPr>
          <a:xfrm>
            <a:off x="81050" y="115625"/>
            <a:ext cx="79623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hr-HR"/>
              <a:t>KAKO RODITELJI DJECE OSNOVNOŠKOLSKE DOBI SUDJELUJU </a:t>
            </a:r>
            <a:r>
              <a:rPr lang="hr-HR">
                <a:highlight>
                  <a:srgbClr val="00FFFF"/>
                </a:highlight>
              </a:rPr>
              <a:t>u online aktivnostima svoje djece</a:t>
            </a:r>
            <a:r>
              <a:rPr lang="hr-HR"/>
              <a:t>?</a:t>
            </a:r>
            <a:endParaRPr/>
          </a:p>
        </p:txBody>
      </p:sp>
      <p:sp>
        <p:nvSpPr>
          <p:cNvPr id="629" name="Google Shape;629;g3a6bef997fe_1_1480"/>
          <p:cNvSpPr txBox="1"/>
          <p:nvPr/>
        </p:nvSpPr>
        <p:spPr>
          <a:xfrm>
            <a:off x="5668050" y="1229850"/>
            <a:ext cx="3294300" cy="3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●"/>
            </a:pP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Većina roditeljskih aktivnosti provodi se </a:t>
            </a: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rijetko</a:t>
            </a: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(nikad ili povremeno)</a:t>
            </a:r>
            <a:b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●"/>
            </a:pP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Najčešći oblik uključivanja je </a:t>
            </a: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razgovor o korištenju interneta</a:t>
            </a: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ali kod oko polovice učenika i to se događa rijetko</a:t>
            </a:r>
            <a:b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●"/>
            </a:pP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Razgovori o </a:t>
            </a: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 sigurnosti i rizicima</a:t>
            </a: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uglavnom su </a:t>
            </a: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neredoviti- </a:t>
            </a: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najčešće jednom mjesečno ili tjedno</a:t>
            </a:r>
            <a:b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●"/>
            </a:pP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Zajedničke online aktivnosti</a:t>
            </a: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(roditelji i djeca) nešto su češće, ali </a:t>
            </a: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nisu svakodnevne</a:t>
            </a:r>
            <a:b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●"/>
            </a:pP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Aplikacije za roditeljsku kontrolu</a:t>
            </a: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koristi tek manji dio roditelja</a:t>
            </a:r>
            <a:endParaRPr sz="11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0" name="Google Shape;630;g3a6bef997fe_1_1480"/>
          <p:cNvSpPr txBox="1"/>
          <p:nvPr/>
        </p:nvSpPr>
        <p:spPr>
          <a:xfrm>
            <a:off x="107675" y="1045825"/>
            <a:ext cx="577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r-HR" sz="1400" b="0" i="1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Roditeljska kontrola u većini obitelji nije kontinuirana ni sustavna. </a:t>
            </a:r>
            <a:endParaRPr sz="1400" b="0" i="1" u="none" strike="noStrike" cap="non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" name="Google Shape;631;g3a6bef997fe_1_14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458800"/>
            <a:ext cx="5363250" cy="3084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a6bef997fe_1_1780"/>
          <p:cNvSpPr txBox="1">
            <a:spLocks noGrp="1"/>
          </p:cNvSpPr>
          <p:nvPr>
            <p:ph type="title"/>
          </p:nvPr>
        </p:nvSpPr>
        <p:spPr>
          <a:xfrm>
            <a:off x="92250" y="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hr-HR" sz="2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 5 KLJUČNIH PORUKA deSHAME ISTRAŽIVANJA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637" name="Google Shape;637;g3a6bef997fe_1_1780"/>
          <p:cNvSpPr txBox="1"/>
          <p:nvPr/>
        </p:nvSpPr>
        <p:spPr>
          <a:xfrm>
            <a:off x="0" y="704400"/>
            <a:ext cx="6996600" cy="44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B786F"/>
              </a:buClr>
              <a:buSzPts val="1400"/>
              <a:buFont typeface="Verdana"/>
              <a:buAutoNum type="arabicPeriod"/>
            </a:pPr>
            <a:r>
              <a:rPr lang="hr-HR" sz="1400" b="1" i="0" u="none" strike="noStrike" cap="none">
                <a:solidFill>
                  <a:srgbClr val="1B786F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Prevencija mora početi ranije </a:t>
            </a:r>
            <a:r>
              <a:rPr lang="hr-HR" sz="1400" b="0" i="0" u="none" strike="noStrike" cap="none">
                <a:solidFill>
                  <a:srgbClr val="1B786F"/>
                </a:solidFill>
                <a:latin typeface="Verdana"/>
                <a:ea typeface="Verdana"/>
                <a:cs typeface="Verdana"/>
                <a:sym typeface="Verdana"/>
              </a:rPr>
              <a:t>– djeca već u 5. razredu doživljavaju i čine nasilje, a mnoga su izložena i neprimjerenim sadržajima online.</a:t>
            </a:r>
            <a:endParaRPr sz="1400" b="0" i="0" u="none" strike="noStrike" cap="none">
              <a:solidFill>
                <a:srgbClr val="1B786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B786F"/>
              </a:buClr>
              <a:buSzPts val="1400"/>
              <a:buFont typeface="Verdana"/>
              <a:buAutoNum type="arabicPeriod"/>
            </a:pPr>
            <a:r>
              <a:rPr lang="hr-HR" sz="1400" b="1" i="0" u="none" strike="noStrike" cap="none">
                <a:solidFill>
                  <a:srgbClr val="1B786F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Posebna pažnja mora biti usmjerena na ranjivu skupinu </a:t>
            </a:r>
            <a:r>
              <a:rPr lang="hr-HR" sz="1400" b="0" i="0" u="none" strike="noStrike" cap="none">
                <a:solidFill>
                  <a:srgbClr val="1B786F"/>
                </a:solidFill>
                <a:latin typeface="Verdana"/>
                <a:ea typeface="Verdana"/>
                <a:cs typeface="Verdana"/>
                <a:sym typeface="Verdana"/>
              </a:rPr>
              <a:t>– oko petine djece pokazuje izrazitu ranjivost pogotovo svim elementima: osjećaju neprihvaćenosti, nezadovoljstvo školom, manjku sigurnosti i nedostatku podrške vršnjaka ili nastavnika.</a:t>
            </a:r>
            <a:endParaRPr sz="1400" b="0" i="0" u="none" strike="noStrike" cap="none">
              <a:solidFill>
                <a:srgbClr val="1B786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B786F"/>
              </a:buClr>
              <a:buSzPts val="1400"/>
              <a:buFont typeface="Verdana"/>
              <a:buAutoNum type="arabicPeriod"/>
            </a:pPr>
            <a:r>
              <a:rPr lang="hr-HR" sz="1400" b="1" i="0" u="none" strike="noStrike" cap="none">
                <a:solidFill>
                  <a:srgbClr val="1B786F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Tišina je ozbiljan problem</a:t>
            </a:r>
            <a:r>
              <a:rPr lang="hr-HR" sz="1400" b="0" i="0" u="none" strike="noStrike" cap="none">
                <a:solidFill>
                  <a:srgbClr val="1B786F"/>
                </a:solidFill>
                <a:latin typeface="Verdana"/>
                <a:ea typeface="Verdana"/>
                <a:cs typeface="Verdana"/>
                <a:sym typeface="Verdana"/>
              </a:rPr>
              <a:t> – više od polovice djece nasilje ne bi nikome prijavilo, iako deklarativno navode povjerenje u odrasle. To jasno pokazuje potrebu za osnaživanjem i ohrabrivanjem djece na prijavu nasilja.</a:t>
            </a:r>
            <a:endParaRPr sz="1400" b="0" i="0" u="none" strike="noStrike" cap="none">
              <a:solidFill>
                <a:srgbClr val="1B786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B786F"/>
              </a:buClr>
              <a:buSzPts val="1400"/>
              <a:buFont typeface="Verdana"/>
              <a:buAutoNum type="arabicPeriod"/>
            </a:pPr>
            <a:r>
              <a:rPr lang="hr-HR" sz="1400" b="1" i="0" u="none" strike="noStrike" cap="none">
                <a:solidFill>
                  <a:srgbClr val="1B786F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Edukacije moraju biti ciljano razvijene </a:t>
            </a:r>
            <a:r>
              <a:rPr lang="hr-HR" sz="1400" b="0" i="0" u="none" strike="noStrike" cap="none">
                <a:solidFill>
                  <a:srgbClr val="1B786F"/>
                </a:solidFill>
                <a:latin typeface="Verdana"/>
                <a:ea typeface="Verdana"/>
                <a:cs typeface="Verdana"/>
                <a:sym typeface="Verdana"/>
              </a:rPr>
              <a:t>– posebno prilagođene nižim i višim razredima, rodno specifične, sustavno i univerzalno dostupne. Za djecu, roditelje, stručnjake.</a:t>
            </a:r>
            <a:endParaRPr sz="1400" b="0" i="0" u="none" strike="noStrike" cap="none">
              <a:solidFill>
                <a:srgbClr val="1B786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B786F"/>
              </a:buClr>
              <a:buSzPts val="1400"/>
              <a:buFont typeface="Verdana"/>
              <a:buAutoNum type="arabicPeriod"/>
            </a:pPr>
            <a:r>
              <a:rPr lang="hr-HR" sz="1400" b="1" i="0" u="none" strike="noStrike" cap="none">
                <a:solidFill>
                  <a:srgbClr val="1B786F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Zajedničko djelovanje odraslih i vršnjaka</a:t>
            </a:r>
            <a:r>
              <a:rPr lang="hr-HR" sz="1400" b="0" i="0" u="none" strike="noStrike" cap="none">
                <a:solidFill>
                  <a:srgbClr val="1B786F"/>
                </a:solidFill>
                <a:latin typeface="Verdana"/>
                <a:ea typeface="Verdana"/>
                <a:cs typeface="Verdana"/>
                <a:sym typeface="Verdana"/>
              </a:rPr>
              <a:t> – roditelji, nastavnici i stručne službe, zajedno s djecom i mladima, moraju graditi kulturu povjerenja i digitalne sigurnosti. Djeca trebaju jasnu poruku da će, ako prijave nasilje, dobiti podršku i zaštitu, a ne osudu.</a:t>
            </a:r>
            <a:endParaRPr sz="1400" b="0" i="0" u="none" strike="noStrike" cap="none">
              <a:solidFill>
                <a:srgbClr val="1B786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38" name="Google Shape;638;g3a6bef997fe_1_17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3a6bef997fe_1_1780" descr="a window with a lot of potted plants on it (Provided by Tenor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9050" y="3312216"/>
            <a:ext cx="2144949" cy="1602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g3cb45af4c26_0_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2550" y="800400"/>
            <a:ext cx="5480089" cy="3221074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3cb45af4c26_0_193"/>
          <p:cNvSpPr txBox="1">
            <a:spLocks noGrp="1"/>
          </p:cNvSpPr>
          <p:nvPr>
            <p:ph type="title" idx="4294967295"/>
          </p:nvPr>
        </p:nvSpPr>
        <p:spPr>
          <a:xfrm>
            <a:off x="448400" y="177125"/>
            <a:ext cx="7688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SzPts val="1400"/>
              <a:buNone/>
            </a:pPr>
            <a:r>
              <a:rPr lang="hr-HR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Društvo u disbalansu</a:t>
            </a:r>
            <a:endParaRPr/>
          </a:p>
        </p:txBody>
      </p:sp>
      <p:sp>
        <p:nvSpPr>
          <p:cNvPr id="647" name="Google Shape;647;g3cb45af4c26_0_193"/>
          <p:cNvSpPr txBox="1"/>
          <p:nvPr/>
        </p:nvSpPr>
        <p:spPr>
          <a:xfrm>
            <a:off x="240900" y="4061075"/>
            <a:ext cx="63168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984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Disbalans u bilo kojem sustavu udaljuje nas od homeostaze.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Disbalans korištenja ekrana u svim dobnim skupinama i za sve aktivnosti-  proizvodi razvojne i društvene posljedice.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Homeostaza se vraća samo povratkom balansu.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g3cb45af4c26_0_193"/>
          <p:cNvSpPr txBox="1"/>
          <p:nvPr/>
        </p:nvSpPr>
        <p:spPr>
          <a:xfrm>
            <a:off x="6141325" y="2895825"/>
            <a:ext cx="2773500" cy="20538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Ako nam umjetna inteligencija treba nešto donijeti, neka nam donese </a:t>
            </a:r>
            <a:r>
              <a:rPr lang="hr-HR" sz="1800" b="0" i="0" u="none" strike="noStrike" cap="none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više slobodnog vremena</a:t>
            </a:r>
            <a:r>
              <a:rPr lang="hr-H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— za obitelj, za prijatelje, za direktan rd s korisnicima, za odnose.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cb45af4c26_0_153"/>
          <p:cNvSpPr/>
          <p:nvPr/>
        </p:nvSpPr>
        <p:spPr>
          <a:xfrm>
            <a:off x="2642025" y="868200"/>
            <a:ext cx="3414300" cy="30741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ODRASTANJE U KULTURI NEPOVJERENJA</a:t>
            </a:r>
            <a:endParaRPr sz="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86c36e9bac_0_0"/>
          <p:cNvSpPr/>
          <p:nvPr/>
        </p:nvSpPr>
        <p:spPr>
          <a:xfrm>
            <a:off x="2642025" y="868200"/>
            <a:ext cx="3414300" cy="30741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ODRASTANJE U KULTURI NEPOVJERENJA</a:t>
            </a:r>
            <a:endParaRPr sz="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g386c36e9bac_0_0"/>
          <p:cNvSpPr/>
          <p:nvPr/>
        </p:nvSpPr>
        <p:spPr>
          <a:xfrm>
            <a:off x="1680525" y="335325"/>
            <a:ext cx="5893200" cy="4725600"/>
          </a:xfrm>
          <a:prstGeom prst="ellipse">
            <a:avLst/>
          </a:prstGeom>
          <a:solidFill>
            <a:srgbClr val="B8FDD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POVJERENJE KAO RAZVOJNI ZAŠTITNI FAKTOR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r-H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erozija povjerenja</a:t>
            </a:r>
            <a:br>
              <a:rPr lang="hr-H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r-H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→ nesigurni odnosi</a:t>
            </a:r>
            <a:br>
              <a:rPr lang="hr-H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r-H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→ grupni pritisak</a:t>
            </a:r>
            <a:br>
              <a:rPr lang="hr-H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r-H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→ normalizacija nasilja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r-H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Ishod: slabija otpornost I veća ranjivost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Digitalni rizici su zapravo kriza društvenih uloga, odnosa i povjerenja.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cb2aa8c9fa_1_40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892" lvl="0" indent="-34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3000" i="1"/>
              <a:t>Koliko vjerovati osobi s kojom si u vezi, kako procjeniti treba li slati gole, polugole, neprimjerene fotografije (roditelji će reci ne, smatram da nastavnici također ne razumiju </a:t>
            </a:r>
            <a:r>
              <a:rPr lang="hr-HR" sz="3000" b="1" i="1" u="sng">
                <a:solidFill>
                  <a:srgbClr val="FF0000"/>
                </a:solidFill>
              </a:rPr>
              <a:t>potrebu za tim</a:t>
            </a:r>
            <a:r>
              <a:rPr lang="hr-HR" sz="3000" i="1"/>
              <a:t>, svi nas smatraju djecom a prijatelji nisu pametni) što napraviti ako bivši šalje tvoje polugole fotografije a i dalje ti se sviđa i smatraš da je to faza u kojoj želi slobodu i nije svjestan sto radi..</a:t>
            </a:r>
            <a:endParaRPr/>
          </a:p>
          <a:p>
            <a:pPr marL="342892" lvl="0" indent="-154932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sp>
        <p:nvSpPr>
          <p:cNvPr id="667" name="Google Shape;667;g3cb2aa8c9fa_1_406"/>
          <p:cNvSpPr txBox="1"/>
          <p:nvPr/>
        </p:nvSpPr>
        <p:spPr>
          <a:xfrm>
            <a:off x="266400" y="208800"/>
            <a:ext cx="8150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hr-H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Što kažu mladi iz Hrvatske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7492"/>
            </a:gs>
            <a:gs pos="100000">
              <a:srgbClr val="2F363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85d55986c4_0_834"/>
          <p:cNvSpPr txBox="1">
            <a:spLocks noGrp="1"/>
          </p:cNvSpPr>
          <p:nvPr>
            <p:ph type="title"/>
          </p:nvPr>
        </p:nvSpPr>
        <p:spPr>
          <a:xfrm>
            <a:off x="514075" y="108348"/>
            <a:ext cx="78552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r-HR" sz="1700" b="1">
                <a:solidFill>
                  <a:srgbClr val="FFFFFF"/>
                </a:solidFill>
                <a:highlight>
                  <a:srgbClr val="00B0F0"/>
                </a:highlight>
                <a:latin typeface="Verdana"/>
                <a:ea typeface="Verdana"/>
                <a:cs typeface="Verdana"/>
                <a:sym typeface="Verdana"/>
              </a:rPr>
              <a:t>Odmah na početku </a:t>
            </a:r>
            <a:r>
              <a:rPr lang="hr-HR" sz="1700" b="1">
                <a:solidFill>
                  <a:srgbClr val="FFFFFF"/>
                </a:solidFill>
                <a:highlight>
                  <a:srgbClr val="0000FF"/>
                </a:highlight>
                <a:latin typeface="Verdana"/>
                <a:ea typeface="Verdana"/>
                <a:cs typeface="Verdana"/>
                <a:sym typeface="Verdana"/>
              </a:rPr>
              <a:t>  HVALA NA POVJERENJU!</a:t>
            </a:r>
            <a:endParaRPr sz="1700" b="1">
              <a:solidFill>
                <a:srgbClr val="FFFFFF"/>
              </a:solidFill>
              <a:highlight>
                <a:srgbClr val="0000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700" b="1">
              <a:solidFill>
                <a:srgbClr val="FFFFFF"/>
              </a:solidFill>
              <a:highlight>
                <a:srgbClr val="FF0000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21" name="Google Shape;521;g385d55986c4_0_834" title="Screenshot 2025-09-30 002014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500" t="1850" r="9066" b="8275"/>
          <a:stretch/>
        </p:blipFill>
        <p:spPr>
          <a:xfrm>
            <a:off x="6451600" y="1042975"/>
            <a:ext cx="2268099" cy="20027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22" name="Google Shape;522;g385d55986c4_0_834" title="Screenshot 2025-09-30 000939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622" t="37149" r="631" b="8410"/>
          <a:stretch/>
        </p:blipFill>
        <p:spPr>
          <a:xfrm>
            <a:off x="3689250" y="1148774"/>
            <a:ext cx="2050762" cy="200279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23" name="Google Shape;523;g385d55986c4_0_834" title="Screenshot 2025-09-30 001914.png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1716" t="2435" r="1823" b="916"/>
          <a:stretch/>
        </p:blipFill>
        <p:spPr>
          <a:xfrm>
            <a:off x="238825" y="1199648"/>
            <a:ext cx="2569419" cy="174893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24" name="Google Shape;524;g385d55986c4_0_834"/>
          <p:cNvSpPr txBox="1"/>
          <p:nvPr/>
        </p:nvSpPr>
        <p:spPr>
          <a:xfrm>
            <a:off x="344025" y="4413287"/>
            <a:ext cx="5270400" cy="6342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177800" marR="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➡️ Na temelju vaših odgovora gradimo sigurnije i pravednije okruženje.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385d55986c4_0_834"/>
          <p:cNvSpPr txBox="1">
            <a:spLocks noGrp="1"/>
          </p:cNvSpPr>
          <p:nvPr>
            <p:ph type="body" idx="4294967295"/>
          </p:nvPr>
        </p:nvSpPr>
        <p:spPr>
          <a:xfrm>
            <a:off x="6381438" y="3197359"/>
            <a:ext cx="24084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None/>
            </a:pPr>
            <a:r>
              <a:rPr lang="hr-HR" sz="1500">
                <a:solidFill>
                  <a:schemeClr val="lt1"/>
                </a:solidFill>
              </a:rPr>
              <a:t>🙏 Školama, učiteljima i suradnicima – za podršku i otvorenost.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526" name="Google Shape;526;g385d55986c4_0_834"/>
          <p:cNvSpPr txBox="1">
            <a:spLocks noGrp="1"/>
          </p:cNvSpPr>
          <p:nvPr>
            <p:ph type="body" idx="4294967295"/>
          </p:nvPr>
        </p:nvSpPr>
        <p:spPr>
          <a:xfrm>
            <a:off x="3518600" y="3288184"/>
            <a:ext cx="24453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lvl="0" indent="-101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48D3"/>
              </a:buClr>
              <a:buSzPts val="570"/>
              <a:buFont typeface="Arial"/>
              <a:buNone/>
            </a:pPr>
            <a:r>
              <a:rPr lang="hr-HR" sz="1570">
                <a:solidFill>
                  <a:schemeClr val="lt1"/>
                </a:solidFill>
              </a:rPr>
              <a:t>👨‍👩‍👧‍👦 Roditeljima – za povjerenje i omogućeno sudjelovanje djece.</a:t>
            </a:r>
            <a:endParaRPr sz="1570">
              <a:solidFill>
                <a:schemeClr val="lt1"/>
              </a:solidFill>
            </a:endParaRPr>
          </a:p>
          <a:p>
            <a:pPr marL="177800" lvl="0" indent="-101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48D3"/>
              </a:buClr>
              <a:buSzPts val="570"/>
              <a:buFont typeface="Arial"/>
              <a:buNone/>
            </a:pPr>
            <a:endParaRPr sz="2430">
              <a:solidFill>
                <a:schemeClr val="lt1"/>
              </a:solidFill>
            </a:endParaRPr>
          </a:p>
          <a:p>
            <a:pPr marL="177800" lvl="0" indent="-101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48D3"/>
              </a:buClr>
              <a:buSzPts val="570"/>
              <a:buFont typeface="Arial"/>
              <a:buNone/>
            </a:pPr>
            <a:endParaRPr sz="2430">
              <a:solidFill>
                <a:schemeClr val="lt1"/>
              </a:solidFill>
            </a:endParaRPr>
          </a:p>
          <a:p>
            <a:pPr marL="1778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570"/>
              <a:buFont typeface="Arial"/>
              <a:buNone/>
            </a:pPr>
            <a:endParaRPr sz="2430">
              <a:solidFill>
                <a:schemeClr val="lt1"/>
              </a:solidFill>
            </a:endParaRPr>
          </a:p>
        </p:txBody>
      </p:sp>
      <p:sp>
        <p:nvSpPr>
          <p:cNvPr id="527" name="Google Shape;527;g385d55986c4_0_834"/>
          <p:cNvSpPr txBox="1">
            <a:spLocks noGrp="1"/>
          </p:cNvSpPr>
          <p:nvPr>
            <p:ph type="body" idx="4294967295"/>
          </p:nvPr>
        </p:nvSpPr>
        <p:spPr>
          <a:xfrm>
            <a:off x="238813" y="3151578"/>
            <a:ext cx="26547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778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None/>
            </a:pPr>
            <a:r>
              <a:rPr lang="hr-HR" sz="1500">
                <a:solidFill>
                  <a:schemeClr val="lt1"/>
                </a:solidFill>
              </a:rPr>
              <a:t>🧒👧 Djeci – za iskrenost i hrabrost; vaš glas vodi promjenama.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a6bef997fe_1_1774"/>
          <p:cNvSpPr txBox="1">
            <a:spLocks noGrp="1"/>
          </p:cNvSpPr>
          <p:nvPr>
            <p:ph type="title"/>
          </p:nvPr>
        </p:nvSpPr>
        <p:spPr>
          <a:xfrm>
            <a:off x="222425" y="86825"/>
            <a:ext cx="8690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1111"/>
              <a:buNone/>
            </a:pPr>
            <a:r>
              <a:rPr lang="hr-HR">
                <a:highlight>
                  <a:srgbClr val="00FFFF"/>
                </a:highlight>
              </a:rPr>
              <a:t>PORUKE DJECE</a:t>
            </a:r>
            <a:r>
              <a:rPr lang="hr-HR"/>
              <a:t> – ODGOVORI NA OTVORENA PITANJA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pic>
        <p:nvPicPr>
          <p:cNvPr id="673" name="Google Shape;673;g3a6bef997fe_1_17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9325" y="4396953"/>
            <a:ext cx="1253495" cy="5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3a6bef997fe_1_1774"/>
          <p:cNvSpPr txBox="1"/>
          <p:nvPr/>
        </p:nvSpPr>
        <p:spPr>
          <a:xfrm>
            <a:off x="222425" y="693000"/>
            <a:ext cx="8454900" cy="41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Dječje poruke – ozbiljan poziv za pomoć</a:t>
            </a:r>
            <a:endParaRPr sz="1500" b="1" i="0" u="none" strike="noStrike" cap="none">
              <a:solidFill>
                <a:srgbClr val="000000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„Šalješ nekom svoje privatne slike jer ih voliš.“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„Mislim da bi dječaci trebali prestati siliti djevojčice da šalju slike sebe… svog tijela ako to one ne žele.“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„Druga djeca nemaju pravo dirati nekog bez njihovog dopuštenja.“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„Ja sam bio ismijavan i znam kakav je to osjećaj.“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„Često se osjećam beskorisno, da nisam vrijedna.“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„Posljedice i negativne misli koje djeca imaju kao posljedice vršnjačkog nasilja (samoozlijeđivanje, samoubojstvo, itd.) jer i ja ponekad imam takve misli.“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b="1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Zašto djeca šute o nasilju?</a:t>
            </a:r>
            <a:endParaRPr sz="1600" b="1" i="0" u="none" strike="noStrike" cap="none">
              <a:solidFill>
                <a:srgbClr val="000000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„Ne smiješ reći ništa učiteljima jer ispadneš cinkaroš.“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„Osjećam li se loše ako kažem neku osobu učitelju jer se bojim da će me prijatelji isključiti iz društva jer sam cinkala.“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b="1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Što djeca žele: Prihvaćenost, toleranciju različitosti i međusobnu podršku</a:t>
            </a:r>
            <a:endParaRPr sz="1600" b="1" i="0" u="none" strike="noStrike" cap="none">
              <a:solidFill>
                <a:srgbClr val="000000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„Svi se trebaju prihvatiti, iako se drugačije oblače ili su druge rase.“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„Važno mi je da djeca shvate da smo svi isti, da svi želimo ljubav i mir.“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„Djeca ne trebaju biti sama. Neka znaju da postoji netko kome se mogu obratiti.“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Mislim da se i druga djeca možda tako osjećaju. Htjela bih da nađu podršku i nekog kome se mogu povjeriti.“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hr-HR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„Da pokušavam smiriti situacije, da bude više radionica o tome…“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a6bef997fe_1_1787"/>
          <p:cNvSpPr txBox="1">
            <a:spLocks noGrp="1"/>
          </p:cNvSpPr>
          <p:nvPr>
            <p:ph type="ctrTitle"/>
          </p:nvPr>
        </p:nvSpPr>
        <p:spPr>
          <a:xfrm>
            <a:off x="5853225" y="76425"/>
            <a:ext cx="3217500" cy="25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>
              <a:solidFill>
                <a:srgbClr val="FF7C2D"/>
              </a:solidFill>
            </a:endParaRPr>
          </a:p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r-HR">
                <a:solidFill>
                  <a:srgbClr val="FF7C2D"/>
                </a:solidFill>
              </a:rPr>
              <a:t>HVALA NA </a:t>
            </a:r>
            <a:r>
              <a:rPr lang="hr-HR">
                <a:solidFill>
                  <a:srgbClr val="FFFF00"/>
                </a:solidFill>
              </a:rPr>
              <a:t>PAŽNJI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r-HR"/>
              <a:t>HVALA NA POVRATNOJ INFORMACIJI</a:t>
            </a:r>
            <a:endParaRPr/>
          </a:p>
        </p:txBody>
      </p:sp>
      <p:sp>
        <p:nvSpPr>
          <p:cNvPr id="680" name="Google Shape;680;g3a6bef997fe_1_1787"/>
          <p:cNvSpPr txBox="1"/>
          <p:nvPr/>
        </p:nvSpPr>
        <p:spPr>
          <a:xfrm>
            <a:off x="65925" y="76425"/>
            <a:ext cx="5787300" cy="5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600" b="1" i="1" u="none" strike="noStrike" cap="none">
                <a:solidFill>
                  <a:schemeClr val="dk1"/>
                </a:solidFill>
                <a:highlight>
                  <a:srgbClr val="F4CCCC"/>
                </a:highlight>
                <a:latin typeface="Arial"/>
                <a:ea typeface="Arial"/>
                <a:cs typeface="Arial"/>
                <a:sym typeface="Arial"/>
              </a:rPr>
              <a:t>deSHAME HRVATSKA</a:t>
            </a:r>
            <a:r>
              <a:rPr lang="hr-HR" sz="1200" b="0" i="1" u="none" strike="noStrike" cap="none">
                <a:solidFill>
                  <a:schemeClr val="dk1"/>
                </a:solidFill>
                <a:highlight>
                  <a:srgbClr val="F4CCCC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2100" b="0" i="1" u="none" strike="noStrike" cap="none">
              <a:solidFill>
                <a:schemeClr val="dk1"/>
              </a:solidFill>
              <a:highlight>
                <a:srgbClr val="F4CCCC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Izv.prof.dr.sc. Lucija Vejmelka, voditeljica istraživanja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lvejmelka@pravo.unizg.hr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Sveučilište u Zagrebu, Pravni fakultet, Studijski centar socijalnog rada </a:t>
            </a: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Tomislav Ramljak </a:t>
            </a:r>
            <a:r>
              <a:rPr lang="hr-HR" sz="15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tomislav@cnzd.hr</a:t>
            </a:r>
            <a:r>
              <a:rPr lang="hr-HR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Predsjednik Centra za nestalu i zlostavljanu djecu</a:t>
            </a: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Roberta Matković </a:t>
            </a:r>
            <a:r>
              <a:rPr lang="hr-HR" sz="15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robertamatkovic@yahoo.com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Nastavni zavod za javno zdravstvo Splitsko Dalmatinske županije</a:t>
            </a: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Izv.prof.dr.sc. Miroslav Rajter </a:t>
            </a:r>
            <a:r>
              <a:rPr lang="hr-HR" sz="15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miroslav.rajter@pravo.unizg.hr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Sveučilište u Zagrebu, Pravni fakultet, Studijski centar socijalnog rada </a:t>
            </a: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Silvija Hinek, Ivan Ćaleta, Tea Čičić, 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istraživači suradnici iz Centra za sigurniji Internet i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 za nestalu i zlostavljanu djecu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nacionalni koordinatori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deSHAME CRNA GORA: </a:t>
            </a: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doc.dr.sc. Ena Grbović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5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ena.g@ucg.ac.me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highlight>
                  <a:srgbClr val="FFBB82"/>
                </a:highlight>
                <a:latin typeface="Calibri"/>
                <a:ea typeface="Calibri"/>
                <a:cs typeface="Calibri"/>
                <a:sym typeface="Calibri"/>
              </a:rPr>
              <a:t>deSHAME SRBIJA: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doc.dr.sc. Jovana Škorić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hr-HR" sz="15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jovana.skoric@ff.uns.ac.rs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1" name="Google Shape;681;g3a6bef997fe_1_17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37575" y="4493700"/>
            <a:ext cx="903261" cy="36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g3a6bef997fe_1_1787"/>
          <p:cNvSpPr txBox="1"/>
          <p:nvPr/>
        </p:nvSpPr>
        <p:spPr>
          <a:xfrm>
            <a:off x="5929125" y="2739800"/>
            <a:ext cx="306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800" b="1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deSHAME BALKAN tim</a:t>
            </a:r>
            <a:r>
              <a:rPr lang="hr-HR" sz="1300" b="0" i="1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1" u="none" strike="noStrike" cap="none">
              <a:solidFill>
                <a:srgbClr val="0000FF"/>
              </a:solidFill>
              <a:highlight>
                <a:srgbClr val="59595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3" name="Google Shape;683;g3a6bef997fe_1_1787" descr="A black background with white tex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02550" y="4493700"/>
            <a:ext cx="2278375" cy="43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g3cb45af4c26_0_6" descr="Beautify this sli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c6924e57ff_1_144"/>
          <p:cNvSpPr txBox="1">
            <a:spLocks noGrp="1"/>
          </p:cNvSpPr>
          <p:nvPr>
            <p:ph type="ctrTitle"/>
          </p:nvPr>
        </p:nvSpPr>
        <p:spPr>
          <a:xfrm>
            <a:off x="6129444" y="323887"/>
            <a:ext cx="2820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5100">
                <a:solidFill>
                  <a:srgbClr val="FF0000"/>
                </a:solidFill>
              </a:rPr>
              <a:t>NASILJE</a:t>
            </a:r>
            <a:endParaRPr sz="5100">
              <a:solidFill>
                <a:srgbClr val="FF0000"/>
              </a:solidFill>
            </a:endParaRPr>
          </a:p>
        </p:txBody>
      </p:sp>
      <p:sp>
        <p:nvSpPr>
          <p:cNvPr id="538" name="Google Shape;538;g3c6924e57ff_1_144"/>
          <p:cNvSpPr txBox="1">
            <a:spLocks noGrp="1"/>
          </p:cNvSpPr>
          <p:nvPr>
            <p:ph type="subTitle" idx="1"/>
          </p:nvPr>
        </p:nvSpPr>
        <p:spPr>
          <a:xfrm>
            <a:off x="6066800" y="1484576"/>
            <a:ext cx="2820000" cy="10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hr-HR" sz="1600" i="1"/>
              <a:t>Nasilne interakcije </a:t>
            </a:r>
            <a:endParaRPr sz="1600"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hr-HR" sz="1600" i="1"/>
              <a:t>Normalizacija</a:t>
            </a:r>
            <a:endParaRPr sz="1600"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hr-HR" sz="1600" i="1"/>
              <a:t>Sveprisutno </a:t>
            </a:r>
            <a:endParaRPr sz="1600"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600" i="1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</a:pPr>
            <a:r>
              <a:rPr lang="hr-HR" sz="1500" i="1"/>
              <a:t>Sigurnost djece jedan je od najvažnijih preduvjeta za ostvarivanje djetetove dobrobiti.</a:t>
            </a:r>
            <a:endParaRPr sz="1500" i="1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</a:pPr>
            <a:r>
              <a:rPr lang="hr-HR" sz="1500" i="1"/>
              <a:t>Stanje u kojem ne postoji prijetnja životu djeteta ili su zaštitne sposobnosti obitelji/primarnih skrbnika dovoljne da zaštite dijete </a:t>
            </a:r>
            <a:endParaRPr sz="1500" i="1"/>
          </a:p>
          <a:p>
            <a:pPr marL="0" lvl="0" indent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</a:pPr>
            <a:r>
              <a:rPr lang="hr-HR" sz="1500" i="1"/>
              <a:t>(Sladović Franz, 2015.)</a:t>
            </a:r>
            <a:endParaRPr sz="1500" i="1"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600" i="1"/>
          </a:p>
        </p:txBody>
      </p:sp>
      <p:sp>
        <p:nvSpPr>
          <p:cNvPr id="539" name="Google Shape;539;g3c6924e57ff_1_144"/>
          <p:cNvSpPr txBox="1"/>
          <p:nvPr/>
        </p:nvSpPr>
        <p:spPr>
          <a:xfrm>
            <a:off x="98575" y="66450"/>
            <a:ext cx="5691000" cy="508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r-HR"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ZAŠTO SMO PROVELI OVO ISTRAŽIVANJE</a:t>
            </a:r>
            <a:endParaRPr sz="12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16"/>
              <a:buFont typeface="Arial"/>
              <a:buNone/>
            </a:pPr>
            <a:r>
              <a:rPr lang="hr-HR" sz="1916" b="1" i="0" u="none" strike="noStrike" cap="non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VAŽNOST NACIONALNOG PRAĆENJA RIZIČNIH VRŠNJAČKIH INTERAKCIJA</a:t>
            </a:r>
            <a:endParaRPr sz="1916" b="1" i="0" u="none" strike="noStrike" cap="none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16"/>
              <a:buFont typeface="Arial"/>
              <a:buNone/>
            </a:pPr>
            <a:endParaRPr sz="1916" b="1" i="0" u="none" strike="noStrike" cap="none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Sveobuhvatno nacionalno istraživanje provedeno među učenicima osnovnih i srednjih škola radi boljeg razumijevanja naslnih interakcija i online seksualnog uznemiravanja — uživo i u digitalnom prostoru.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Temelji se na nacionalnim i europskim smjernicama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(Nacionalni indikatori dobrobiti djece, Eurochild 2024., Nacionalni plan za prava djece 2024.–2026.) koje naglašavaju potrebu za kontinuiranim praćenjem nasilja i dobrobiti djece.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Znanstveno utemeljen i standardiziran pristup omogućuje pouzdane podatke za planiranje univerzalnih i ciljanih preventivnih intervencija.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7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OSTVARIVANJE DJEČJIH PRAVA I OSIGURAVANJE SMISLENE PARTICIPACIJE</a:t>
            </a:r>
            <a:endParaRPr sz="1100" b="1" i="0" u="none" strike="noStrike" cap="none">
              <a:solidFill>
                <a:srgbClr val="1372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7266"/>
              </a:buClr>
              <a:buSzPts val="1400"/>
              <a:buFont typeface="Arial"/>
              <a:buChar char="●"/>
            </a:pPr>
            <a:r>
              <a:rPr lang="hr-HR" sz="1100" b="1" i="0" u="none" strike="noStrike" cap="none">
                <a:solidFill>
                  <a:srgbClr val="137266"/>
                </a:solidFill>
                <a:latin typeface="Arial"/>
                <a:ea typeface="Arial"/>
                <a:cs typeface="Arial"/>
                <a:sym typeface="Arial"/>
              </a:rPr>
              <a:t>Djeca imaju pravo izreći mišljenje ali i aktivno sudjelovati u stvarima koje ih se tiču</a:t>
            </a:r>
            <a:endParaRPr sz="1100" b="1" i="0" u="none" strike="noStrike" cap="none">
              <a:solidFill>
                <a:srgbClr val="1372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7266"/>
              </a:buClr>
              <a:buSzPts val="1100"/>
              <a:buFont typeface="Arial"/>
              <a:buChar char="●"/>
            </a:pPr>
            <a:r>
              <a:rPr lang="hr-HR" sz="1100" b="1" i="0" u="none" strike="noStrike" cap="none">
                <a:solidFill>
                  <a:srgbClr val="137266"/>
                </a:solidFill>
                <a:latin typeface="Arial"/>
                <a:ea typeface="Arial"/>
                <a:cs typeface="Arial"/>
                <a:sym typeface="Arial"/>
              </a:rPr>
              <a:t>Bilo nam je važno uključiti perspektivu učenika i njihove prijedloge za promjene.</a:t>
            </a:r>
            <a:endParaRPr sz="11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3c6924e57ff_1_144"/>
          <p:cNvSpPr txBox="1">
            <a:spLocks noGrp="1"/>
          </p:cNvSpPr>
          <p:nvPr>
            <p:ph type="ctrTitle"/>
          </p:nvPr>
        </p:nvSpPr>
        <p:spPr>
          <a:xfrm>
            <a:off x="5960600" y="40325"/>
            <a:ext cx="2926200" cy="238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300"/>
              <a:t>SUSTAVNA PODRŠKA</a:t>
            </a:r>
            <a:endParaRPr sz="2300"/>
          </a:p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300">
                <a:solidFill>
                  <a:srgbClr val="FF00FF"/>
                </a:solidFill>
              </a:rPr>
              <a:t>ODGOVOR NA POTREBE </a:t>
            </a:r>
            <a:endParaRPr sz="2300">
              <a:solidFill>
                <a:srgbClr val="FF00FF"/>
              </a:solidFill>
            </a:endParaRPr>
          </a:p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300">
                <a:solidFill>
                  <a:srgbClr val="FFFF00"/>
                </a:solidFill>
              </a:rPr>
              <a:t>STRUČNOST</a:t>
            </a:r>
            <a:endParaRPr sz="2300"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300" i="1">
                <a:solidFill>
                  <a:srgbClr val="00FFFF"/>
                </a:solidFill>
              </a:rPr>
              <a:t>PRISUTNOST </a:t>
            </a:r>
            <a:endParaRPr sz="2300" i="1">
              <a:solidFill>
                <a:srgbClr val="00FFFF"/>
              </a:solidFill>
            </a:endParaRPr>
          </a:p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300" i="1">
                <a:solidFill>
                  <a:srgbClr val="00FFFF"/>
                </a:solidFill>
              </a:rPr>
              <a:t>BRIGA</a:t>
            </a:r>
            <a:endParaRPr sz="2300" i="1">
              <a:solidFill>
                <a:srgbClr val="00FFFF"/>
              </a:solidFill>
            </a:endParaRPr>
          </a:p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300" i="1">
                <a:solidFill>
                  <a:srgbClr val="00FFFF"/>
                </a:solidFill>
              </a:rPr>
              <a:t>ZAJEDNIŠTVO</a:t>
            </a:r>
            <a:endParaRPr sz="2300" i="1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95a9dcbcf4_0_0"/>
          <p:cNvSpPr txBox="1">
            <a:spLocks noGrp="1"/>
          </p:cNvSpPr>
          <p:nvPr>
            <p:ph type="ctrTitle"/>
          </p:nvPr>
        </p:nvSpPr>
        <p:spPr>
          <a:xfrm>
            <a:off x="6031100" y="1879250"/>
            <a:ext cx="2970900" cy="1517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hr-HR" sz="2222">
                <a:latin typeface="Verdana"/>
                <a:ea typeface="Verdana"/>
                <a:cs typeface="Verdana"/>
                <a:sym typeface="Verdana"/>
              </a:rPr>
              <a:t>PROVEDBA ISTRAŽIVANJA </a:t>
            </a:r>
            <a:r>
              <a:rPr lang="hr-HR" sz="2222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deSHAME3 </a:t>
            </a:r>
            <a:r>
              <a:rPr lang="hr-HR" sz="2222">
                <a:latin typeface="Verdana"/>
                <a:ea typeface="Verdana"/>
                <a:cs typeface="Verdana"/>
                <a:sym typeface="Verdana"/>
              </a:rPr>
              <a:t>Hrvatska</a:t>
            </a:r>
            <a:endParaRPr sz="3900"/>
          </a:p>
        </p:txBody>
      </p:sp>
      <p:pic>
        <p:nvPicPr>
          <p:cNvPr id="547" name="Google Shape;547;g395a9dcbcf4_0_0"/>
          <p:cNvPicPr preferRelativeResize="0"/>
          <p:nvPr/>
        </p:nvPicPr>
        <p:blipFill rotWithShape="1">
          <a:blip r:embed="rId3">
            <a:alphaModFix/>
          </a:blip>
          <a:srcRect l="22960" t="12584" r="22939" b="12464"/>
          <a:stretch/>
        </p:blipFill>
        <p:spPr>
          <a:xfrm>
            <a:off x="2938375" y="1"/>
            <a:ext cx="4755932" cy="43924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48" name="Google Shape;548;g395a9dcbcf4_0_0"/>
          <p:cNvSpPr txBox="1"/>
          <p:nvPr/>
        </p:nvSpPr>
        <p:spPr>
          <a:xfrm>
            <a:off x="3468001" y="3720850"/>
            <a:ext cx="3397800" cy="1271700"/>
          </a:xfrm>
          <a:prstGeom prst="rect">
            <a:avLst/>
          </a:prstGeom>
          <a:solidFill>
            <a:srgbClr val="F0904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●"/>
            </a:pPr>
            <a:r>
              <a:rPr lang="hr-HR" sz="1000">
                <a:solidFill>
                  <a:schemeClr val="dk2"/>
                </a:solidFill>
              </a:rPr>
              <a:t>Nacionalno reprezentativni neproporcionalno stratificirani klaster uzorak učenika viših razreda osnovnih škola. </a:t>
            </a:r>
            <a:endParaRPr sz="1000">
              <a:solidFill>
                <a:schemeClr val="dk2"/>
              </a:solidFill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●"/>
            </a:pPr>
            <a:r>
              <a:rPr lang="hr-HR" sz="1000">
                <a:solidFill>
                  <a:schemeClr val="dk2"/>
                </a:solidFill>
              </a:rPr>
              <a:t>Od 5 do 8 razreda osnovnih škola,  </a:t>
            </a:r>
            <a:endParaRPr sz="1000">
              <a:solidFill>
                <a:schemeClr val="dk2"/>
              </a:solidFill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●"/>
            </a:pPr>
            <a:r>
              <a:rPr lang="hr-HR" sz="1000">
                <a:solidFill>
                  <a:schemeClr val="dk2"/>
                </a:solidFill>
              </a:rPr>
              <a:t>Na razini županije</a:t>
            </a:r>
            <a:endParaRPr sz="1000">
              <a:solidFill>
                <a:schemeClr val="dk2"/>
              </a:solidFill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●"/>
            </a:pPr>
            <a:r>
              <a:rPr lang="hr-HR" sz="1000">
                <a:solidFill>
                  <a:schemeClr val="dk2"/>
                </a:solidFill>
              </a:rPr>
              <a:t>U</a:t>
            </a:r>
            <a:r>
              <a:rPr lang="hr-HR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čenici iz 21 osnovne škole- </a:t>
            </a:r>
            <a:endParaRPr sz="10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1" i="0" u="none" strike="noStrike" cap="none">
                <a:solidFill>
                  <a:schemeClr val="dk2"/>
                </a:solidFill>
              </a:rPr>
              <a:t>Istraživanje su u školama proveli prethodno educirani suradnici istraživači</a:t>
            </a:r>
            <a:endParaRPr sz="1000" b="1" i="0" u="none" strike="noStrike" cap="none">
              <a:solidFill>
                <a:schemeClr val="dk2"/>
              </a:solidFill>
            </a:endParaRPr>
          </a:p>
        </p:txBody>
      </p:sp>
      <p:sp>
        <p:nvSpPr>
          <p:cNvPr id="549" name="Google Shape;549;g395a9dcbcf4_0_0"/>
          <p:cNvSpPr txBox="1"/>
          <p:nvPr/>
        </p:nvSpPr>
        <p:spPr>
          <a:xfrm>
            <a:off x="130825" y="1175600"/>
            <a:ext cx="3217500" cy="3859200"/>
          </a:xfrm>
          <a:prstGeom prst="rect">
            <a:avLst/>
          </a:prstGeom>
          <a:noFill/>
          <a:ln w="19050" cap="flat" cmpd="sng">
            <a:solidFill>
              <a:srgbClr val="78E7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8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🖥️</a:t>
            </a:r>
            <a:r>
              <a:rPr lang="hr-HR" sz="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Provedba</a:t>
            </a:r>
            <a:endParaRPr sz="8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Online upitnik (≤ 45 min)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Informatička učionica / tableti / računala (osigurano po potrebi)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hr-HR" sz="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✔️ Etička odobrenja</a:t>
            </a:r>
            <a:endParaRPr sz="8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Povjerenstvo PFZG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Suglasnost MZO-a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Odobrenje ravnatelja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👧👦 </a:t>
            </a:r>
            <a:r>
              <a:rPr lang="hr-HR" sz="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Zaštita djece</a:t>
            </a:r>
            <a:endParaRPr sz="8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Informirani pristanak djeteta + roditelja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Mogućnost odustajanja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Alternativni edukativni sadržaji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💬</a:t>
            </a:r>
            <a:r>
              <a:rPr lang="hr-HR" sz="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Participacija djece</a:t>
            </a:r>
            <a:endParaRPr sz="8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U planiranju i provjeri upitnika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U interpretaciji rezultata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🛡️ </a:t>
            </a:r>
            <a:r>
              <a:rPr lang="hr-HR" sz="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Prevencija rizika</a:t>
            </a:r>
            <a:endParaRPr sz="8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Trening stručnih službi (CSI)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Upućivanje u offline/online usluge (npr. e-savjetovalište, BOB chatbot)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🤝</a:t>
            </a:r>
            <a:r>
              <a:rPr lang="hr-HR" sz="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Podrška školama</a:t>
            </a:r>
            <a:endParaRPr sz="8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Regionalni koordinatori dostupni tijekom provedbe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65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Verdana"/>
              <a:buChar char="●"/>
            </a:pPr>
            <a:r>
              <a:rPr lang="hr-HR" sz="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Kontinuirana suradnja na temama sigurnosti na internetu</a:t>
            </a:r>
            <a:endParaRPr sz="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0" name="Google Shape;550;g395a9dcbcf4_0_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4525800" cy="10464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922">
                <a:solidFill>
                  <a:srgbClr val="FF7C2D"/>
                </a:solidFill>
                <a:latin typeface="Verdana"/>
                <a:ea typeface="Verdana"/>
                <a:cs typeface="Verdana"/>
                <a:sym typeface="Verdana"/>
              </a:rPr>
              <a:t>Suradnja sa deSHAME školama- </a:t>
            </a:r>
            <a:r>
              <a:rPr lang="hr-HR" sz="1922">
                <a:solidFill>
                  <a:srgbClr val="FFA874"/>
                </a:solidFill>
                <a:latin typeface="Verdana"/>
                <a:ea typeface="Verdana"/>
                <a:cs typeface="Verdana"/>
                <a:sym typeface="Verdana"/>
              </a:rPr>
              <a:t>izgradnja centara znanja u lokalnim zajednicama  </a:t>
            </a:r>
            <a:r>
              <a:rPr lang="hr-HR" sz="1922">
                <a:latin typeface="Verdana"/>
                <a:ea typeface="Verdana"/>
                <a:cs typeface="Verdana"/>
                <a:sym typeface="Verdana"/>
              </a:rPr>
              <a:t>Hrvatska</a:t>
            </a:r>
            <a:endParaRPr/>
          </a:p>
        </p:txBody>
      </p:sp>
      <p:sp>
        <p:nvSpPr>
          <p:cNvPr id="551" name="Google Shape;551;g395a9dcbcf4_0_0"/>
          <p:cNvSpPr txBox="1"/>
          <p:nvPr/>
        </p:nvSpPr>
        <p:spPr>
          <a:xfrm>
            <a:off x="3468000" y="791450"/>
            <a:ext cx="34446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700" b="1">
                <a:solidFill>
                  <a:schemeClr val="dk2"/>
                </a:solidFill>
                <a:highlight>
                  <a:srgbClr val="FFC000"/>
                </a:highlight>
              </a:rPr>
              <a:t>1727 </a:t>
            </a:r>
            <a:r>
              <a:rPr lang="hr-HR" sz="1200" b="1">
                <a:solidFill>
                  <a:schemeClr val="dk2"/>
                </a:solidFill>
                <a:highlight>
                  <a:srgbClr val="FFC000"/>
                </a:highlight>
              </a:rPr>
              <a:t>UČENIKA</a:t>
            </a:r>
            <a:r>
              <a:rPr lang="hr-HR" sz="1200" b="1">
                <a:solidFill>
                  <a:schemeClr val="dk2"/>
                </a:solidFill>
              </a:rPr>
              <a:t> </a:t>
            </a:r>
            <a:endParaRPr sz="1200" b="1">
              <a:solidFill>
                <a:schemeClr val="dk2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200" b="1">
                <a:solidFill>
                  <a:schemeClr val="dk2"/>
                </a:solidFill>
              </a:rPr>
              <a:t>od 5 do 8 RAZREDA OŠ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a6bef997fe_1_1157"/>
          <p:cNvSpPr txBox="1">
            <a:spLocks noGrp="1"/>
          </p:cNvSpPr>
          <p:nvPr>
            <p:ph type="ctrTitle"/>
          </p:nvPr>
        </p:nvSpPr>
        <p:spPr>
          <a:xfrm>
            <a:off x="297626" y="246028"/>
            <a:ext cx="53637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400">
                <a:solidFill>
                  <a:srgbClr val="0C4C44"/>
                </a:solidFill>
                <a:highlight>
                  <a:srgbClr val="00FFFF"/>
                </a:highlight>
              </a:rPr>
              <a:t>Vrsta profila </a:t>
            </a:r>
            <a:r>
              <a:rPr lang="hr-HR" sz="2400">
                <a:solidFill>
                  <a:srgbClr val="0C4C44"/>
                </a:solidFill>
              </a:rPr>
              <a:t>na društvenoj mreži koju učenici najviše koriste</a:t>
            </a:r>
            <a:endParaRPr/>
          </a:p>
        </p:txBody>
      </p:sp>
      <p:graphicFrame>
        <p:nvGraphicFramePr>
          <p:cNvPr id="557" name="Google Shape;557;g3a6bef997fe_1_1157"/>
          <p:cNvGraphicFramePr/>
          <p:nvPr/>
        </p:nvGraphicFramePr>
        <p:xfrm>
          <a:off x="254836" y="397453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{73343663-9AE0-4FDB-88B4-F5609C0B4E75}</a:tableStyleId>
              </a:tblPr>
              <a:tblGrid>
                <a:gridCol w="161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6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4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1" u="none" strike="noStrike" cap="none">
                          <a:solidFill>
                            <a:srgbClr val="000000"/>
                          </a:solidFill>
                        </a:rPr>
                        <a:t>5. r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1" u="none" strike="noStrike" cap="none">
                          <a:solidFill>
                            <a:srgbClr val="000000"/>
                          </a:solidFill>
                        </a:rPr>
                        <a:t>6. r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1" u="none" strike="noStrike" cap="none">
                          <a:solidFill>
                            <a:srgbClr val="000000"/>
                          </a:solidFill>
                        </a:rPr>
                        <a:t>7. r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1" u="none" strike="noStrike" cap="none">
                          <a:solidFill>
                            <a:srgbClr val="000000"/>
                          </a:solidFill>
                        </a:rPr>
                        <a:t>8. r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1" u="none" strike="noStrike" cap="none">
                          <a:solidFill>
                            <a:srgbClr val="000000"/>
                          </a:solidFill>
                        </a:rPr>
                        <a:t>x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1" u="none" strike="noStrike" cap="none">
                          <a:solidFill>
                            <a:srgbClr val="000000"/>
                          </a:solidFill>
                        </a:rPr>
                        <a:t>Broj pratitelja/ prijatelja na društvenoj mreži koju najčešće koriste:</a:t>
                      </a:r>
                      <a:r>
                        <a:rPr lang="hr-HR" sz="1100" b="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0" u="none" strike="noStrike" cap="none">
                          <a:solidFill>
                            <a:srgbClr val="000000"/>
                          </a:solidFill>
                        </a:rPr>
                        <a:t>194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0" u="none" strike="noStrike" cap="none">
                          <a:solidFill>
                            <a:srgbClr val="000000"/>
                          </a:solidFill>
                        </a:rPr>
                        <a:t>198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0" u="none" strike="noStrike" cap="none">
                          <a:solidFill>
                            <a:srgbClr val="000000"/>
                          </a:solidFill>
                        </a:rPr>
                        <a:t>613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0" u="none" strike="noStrike" cap="none">
                          <a:solidFill>
                            <a:srgbClr val="000000"/>
                          </a:solidFill>
                        </a:rPr>
                        <a:t>364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0" u="none" strike="noStrike" cap="none">
                          <a:solidFill>
                            <a:srgbClr val="000000"/>
                          </a:solidFill>
                        </a:rPr>
                        <a:t>346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58" name="Google Shape;558;g3a6bef997fe_1_1157"/>
          <p:cNvSpPr txBox="1"/>
          <p:nvPr/>
        </p:nvSpPr>
        <p:spPr>
          <a:xfrm>
            <a:off x="297626" y="1051515"/>
            <a:ext cx="4274400" cy="26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Povećava se privatnost s dobi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rast udjela učenika s privatnim profilom od 30,9% do čak 51,1% - stariji učenici postaju svjesniji važnosti privatnosti i online sigurnosti.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Javni i djelomično javni profili česti </a:t>
            </a: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dijeljene informacije i sadržaji vidljivi nepoznatim osobama:  rizik od neprimjerenih kontakata, krađe identiteta, online uznemiravanja ili zloupotrebe slika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Nema profil na društvenim mrežama- </a:t>
            </a:r>
            <a:r>
              <a:rPr lang="hr-HR" sz="1300" b="0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također rizična skupina: može ukazivati na digitalni jaz, posebice u višim razredima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g3a6bef997fe_1_1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3225" y="4467678"/>
            <a:ext cx="1253495" cy="5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g3a6bef997fe_1_1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0875" y="1051525"/>
            <a:ext cx="4365849" cy="37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g3a6bef997fe_1_1157"/>
          <p:cNvSpPr txBox="1"/>
          <p:nvPr/>
        </p:nvSpPr>
        <p:spPr>
          <a:xfrm>
            <a:off x="6965475" y="151975"/>
            <a:ext cx="1988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2100" b="1" i="0" u="none" strike="noStrike" cap="none">
                <a:solidFill>
                  <a:srgbClr val="0C4C44"/>
                </a:solidFill>
                <a:highlight>
                  <a:srgbClr val="FFFF00"/>
                </a:highlight>
                <a:latin typeface="Raleway"/>
                <a:ea typeface="Raleway"/>
                <a:cs typeface="Raleway"/>
                <a:sym typeface="Raleway"/>
              </a:rPr>
              <a:t>REZULTATI deSHAME 3</a:t>
            </a:r>
            <a:r>
              <a:rPr lang="hr-HR" sz="2100" b="1" i="0" u="none" strike="noStrike" cap="none">
                <a:solidFill>
                  <a:srgbClr val="0C4C44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a6bef997fe_1_1299"/>
          <p:cNvSpPr txBox="1">
            <a:spLocks noGrp="1"/>
          </p:cNvSpPr>
          <p:nvPr>
            <p:ph type="ctrTitle"/>
          </p:nvPr>
        </p:nvSpPr>
        <p:spPr>
          <a:xfrm>
            <a:off x="259080" y="197443"/>
            <a:ext cx="53637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400">
                <a:solidFill>
                  <a:srgbClr val="0C4C44"/>
                </a:solidFill>
                <a:highlight>
                  <a:srgbClr val="FFFF00"/>
                </a:highlight>
              </a:rPr>
              <a:t>Broj</a:t>
            </a:r>
            <a:r>
              <a:rPr lang="hr-HR" sz="2400">
                <a:solidFill>
                  <a:srgbClr val="0C4C44"/>
                </a:solidFill>
              </a:rPr>
              <a:t> </a:t>
            </a:r>
            <a:r>
              <a:rPr lang="hr-HR" sz="2400">
                <a:solidFill>
                  <a:srgbClr val="0C4C44"/>
                </a:solidFill>
                <a:highlight>
                  <a:srgbClr val="00FFFF"/>
                </a:highlight>
              </a:rPr>
              <a:t>profila </a:t>
            </a:r>
            <a:r>
              <a:rPr lang="hr-HR" sz="2400">
                <a:solidFill>
                  <a:srgbClr val="0C4C44"/>
                </a:solidFill>
              </a:rPr>
              <a:t>na društvenoj mreži koju učenici najviše koriste</a:t>
            </a:r>
            <a:endParaRPr/>
          </a:p>
        </p:txBody>
      </p:sp>
      <p:pic>
        <p:nvPicPr>
          <p:cNvPr id="567" name="Google Shape;567;g3a6bef997fe_1_1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112520"/>
            <a:ext cx="4094446" cy="3628057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3a6bef997fe_1_1299"/>
          <p:cNvSpPr txBox="1"/>
          <p:nvPr/>
        </p:nvSpPr>
        <p:spPr>
          <a:xfrm>
            <a:off x="401354" y="1279944"/>
            <a:ext cx="40410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Većina učenika ima barem jedan profil (92%)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Raste broj profila s dobi</a:t>
            </a:r>
            <a:r>
              <a:rPr lang="hr-HR" sz="13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dva profila ima od 34,2% do 47,6% učenika, 3 ili više profila ima od 12 do 20% učenika (⅕ nacionalnog uzorka!)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Višestruki profili na istoj društvenoj mreži</a:t>
            </a:r>
            <a:r>
              <a:rPr lang="hr-HR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–Učenici često otvaraju dodatne profile kako bi razdvojili javnu i privatnu komunikaciju (iskrenu i fake, za različitu publiku), kontrolirali tko vidi njihove objave ili imali “skriveni” prostor za izražavanje bez nadzora odraslih.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Održavanje više identiteta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Lažni profili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Osjećaj anonimnosti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Zamor, vrijeme utrošeno na održavanje nekoliko različitih online verzija sebe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Autentičnost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Povjerenje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3a6bef997fe_1_1299"/>
          <p:cNvSpPr txBox="1"/>
          <p:nvPr/>
        </p:nvSpPr>
        <p:spPr>
          <a:xfrm>
            <a:off x="7017800" y="125825"/>
            <a:ext cx="1988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2100" b="1" i="0" u="none" strike="noStrike" cap="none">
                <a:solidFill>
                  <a:srgbClr val="0C4C44"/>
                </a:solidFill>
                <a:highlight>
                  <a:srgbClr val="FFFF00"/>
                </a:highlight>
                <a:latin typeface="Raleway"/>
                <a:ea typeface="Raleway"/>
                <a:cs typeface="Raleway"/>
                <a:sym typeface="Raleway"/>
              </a:rPr>
              <a:t>REZULTATI deSHAME 3</a:t>
            </a:r>
            <a:r>
              <a:rPr lang="hr-HR" sz="2100" b="1" i="0" u="none" strike="noStrike" cap="none">
                <a:solidFill>
                  <a:srgbClr val="0C4C44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a6bef997fe_1_1439"/>
          <p:cNvSpPr txBox="1">
            <a:spLocks noGrp="1"/>
          </p:cNvSpPr>
          <p:nvPr>
            <p:ph type="title"/>
          </p:nvPr>
        </p:nvSpPr>
        <p:spPr>
          <a:xfrm>
            <a:off x="86800" y="95075"/>
            <a:ext cx="84729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hr-HR"/>
              <a:t>ULOGE U </a:t>
            </a:r>
            <a:r>
              <a:rPr lang="hr-HR">
                <a:highlight>
                  <a:srgbClr val="FFC000"/>
                </a:highlight>
              </a:rPr>
              <a:t>VRŠNJAČKOM</a:t>
            </a:r>
            <a:r>
              <a:rPr lang="hr-HR"/>
              <a:t> I </a:t>
            </a:r>
            <a:r>
              <a:rPr lang="hr-HR">
                <a:highlight>
                  <a:srgbClr val="00FFFF"/>
                </a:highlight>
              </a:rPr>
              <a:t>ELEKTRONIČKOM</a:t>
            </a:r>
            <a:r>
              <a:rPr lang="hr-HR"/>
              <a:t>  NASILJU</a:t>
            </a:r>
            <a:endParaRPr/>
          </a:p>
        </p:txBody>
      </p:sp>
      <p:pic>
        <p:nvPicPr>
          <p:cNvPr id="575" name="Google Shape;575;g3a6bef997fe_1_14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875" y="1487825"/>
            <a:ext cx="5796650" cy="3338926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g3a6bef997fe_1_1439"/>
          <p:cNvSpPr txBox="1"/>
          <p:nvPr/>
        </p:nvSpPr>
        <p:spPr>
          <a:xfrm>
            <a:off x="6210050" y="1411075"/>
            <a:ext cx="3070500" cy="3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r-H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Vrlo slična raspodjela uloga u vršnjačkom nasilju u školi i elektroničkom nasilju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Iako većina djece nije uključena - </a:t>
            </a:r>
            <a:r>
              <a:rPr lang="hr-HR" sz="1300" b="1" i="1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svakodnevno svjedoče</a:t>
            </a:r>
            <a:r>
              <a:rPr lang="hr-HR" sz="1300" b="0" i="1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nasilnim interakcijama</a:t>
            </a:r>
            <a:endParaRPr sz="1300" b="0" i="1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Žrtve:</a:t>
            </a: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27% u školi, </a:t>
            </a: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18,5% online</a:t>
            </a: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Počinitelji:</a:t>
            </a: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samo 2,8% u školi, ali </a:t>
            </a: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8,4% u u online nasilju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Počinitelj/žrtva:</a:t>
            </a: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stabilna i visoko rizična skupina – </a:t>
            </a: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13,3% u školi</a:t>
            </a:r>
            <a:r>
              <a:rPr lang="hr-H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hr-H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15,7% u online oblicima nasilja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g3a6bef997fe_1_1439" descr="RED AROW ANIMATED gif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0050" y="3227625"/>
            <a:ext cx="616399" cy="6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3a6bef997fe_1_1439" descr="RED AROW ANIMATED gif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0050" y="2849100"/>
            <a:ext cx="616399" cy="6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g3a6bef997fe_1_1439" descr="RED AROW ANIMATED gif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0050" y="3759000"/>
            <a:ext cx="616399" cy="6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3a6bef997fe_1_1439"/>
          <p:cNvSpPr txBox="1"/>
          <p:nvPr/>
        </p:nvSpPr>
        <p:spPr>
          <a:xfrm>
            <a:off x="7070125" y="498650"/>
            <a:ext cx="1988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2100" b="1" i="0" u="none" strike="noStrike" cap="none">
                <a:solidFill>
                  <a:srgbClr val="0C4C44"/>
                </a:solidFill>
                <a:highlight>
                  <a:srgbClr val="FFFF00"/>
                </a:highlight>
                <a:latin typeface="Raleway"/>
                <a:ea typeface="Raleway"/>
                <a:cs typeface="Raleway"/>
                <a:sym typeface="Raleway"/>
              </a:rPr>
              <a:t>REZULTATI deSHAME 3</a:t>
            </a:r>
            <a:r>
              <a:rPr lang="hr-HR" sz="2100" b="1" i="0" u="none" strike="noStrike" cap="none">
                <a:solidFill>
                  <a:srgbClr val="0C4C44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a6bef997fe_1_1449"/>
          <p:cNvSpPr txBox="1">
            <a:spLocks noGrp="1"/>
          </p:cNvSpPr>
          <p:nvPr>
            <p:ph type="title"/>
          </p:nvPr>
        </p:nvSpPr>
        <p:spPr>
          <a:xfrm>
            <a:off x="727800" y="5921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hr-HR"/>
              <a:t>ELEKTRONIČKO NASILJE </a:t>
            </a:r>
            <a:endParaRPr/>
          </a:p>
        </p:txBody>
      </p:sp>
      <p:sp>
        <p:nvSpPr>
          <p:cNvPr id="586" name="Google Shape;586;g3a6bef997fe_1_1449"/>
          <p:cNvSpPr txBox="1"/>
          <p:nvPr/>
        </p:nvSpPr>
        <p:spPr>
          <a:xfrm>
            <a:off x="5729950" y="1379750"/>
            <a:ext cx="32844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●"/>
            </a:pPr>
            <a:r>
              <a:rPr lang="hr-HR"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 5. i 6. razredu oko trećine učenika doživljava nasilje, ali je počinitelja znatno manje (14–16 %).</a:t>
            </a:r>
            <a:endParaRPr sz="1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●"/>
            </a:pPr>
            <a:r>
              <a:rPr lang="hr-HR" sz="1500" b="1" i="0" u="none" strike="noStrike" cap="none">
                <a:solidFill>
                  <a:schemeClr val="dk2"/>
                </a:solidFill>
                <a:highlight>
                  <a:srgbClr val="FFC000"/>
                </a:highlight>
                <a:latin typeface="Arial"/>
                <a:ea typeface="Arial"/>
                <a:cs typeface="Arial"/>
                <a:sym typeface="Arial"/>
              </a:rPr>
              <a:t>U 7. razredu dolazi do naglog skoka:</a:t>
            </a:r>
            <a:r>
              <a:rPr lang="hr-HR"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počinitelja je gotovo dvostruko više 29,8 %, a udio žrtava raste na 36,8 %.</a:t>
            </a:r>
            <a:endParaRPr sz="1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●"/>
            </a:pPr>
            <a:r>
              <a:rPr lang="hr-HR"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 8. razredu udjeli se gotovo izjednačuju i žrtve i počinitelji na razini od 34,9 %.</a:t>
            </a:r>
            <a:endParaRPr sz="1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g3a6bef997fe_1_14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3a6bef997fe_1_14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279775"/>
            <a:ext cx="5359750" cy="3286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2003</Words>
  <Application>Microsoft Office PowerPoint</Application>
  <PresentationFormat>Prikaz na zaslonu (16:9)</PresentationFormat>
  <Paragraphs>225</Paragraphs>
  <Slides>21</Slides>
  <Notes>21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5</vt:i4>
      </vt:variant>
      <vt:variant>
        <vt:lpstr>Naslovi slajdova</vt:lpstr>
      </vt:variant>
      <vt:variant>
        <vt:i4>21</vt:i4>
      </vt:variant>
    </vt:vector>
  </HeadingPairs>
  <TitlesOfParts>
    <vt:vector size="35" baseType="lpstr">
      <vt:lpstr>Franklin Gothic</vt:lpstr>
      <vt:lpstr>Calibri</vt:lpstr>
      <vt:lpstr>Lato</vt:lpstr>
      <vt:lpstr>Arial</vt:lpstr>
      <vt:lpstr>Noto Sans Symbols</vt:lpstr>
      <vt:lpstr>Libre Franklin</vt:lpstr>
      <vt:lpstr>Raleway</vt:lpstr>
      <vt:lpstr>Verdana</vt:lpstr>
      <vt:lpstr>Twentieth Century</vt:lpstr>
      <vt:lpstr>Office Theme</vt:lpstr>
      <vt:lpstr>2_Tema sustava Office</vt:lpstr>
      <vt:lpstr>3_Office Theme</vt:lpstr>
      <vt:lpstr>Streamline</vt:lpstr>
      <vt:lpstr>Streamline</vt:lpstr>
      <vt:lpstr>deSHAME 3 Hrvatska </vt:lpstr>
      <vt:lpstr>Odmah na početku   HVALA NA POVJERENJU! </vt:lpstr>
      <vt:lpstr>PowerPoint prezentacija</vt:lpstr>
      <vt:lpstr>NASILJE</vt:lpstr>
      <vt:lpstr>PROVEDBA ISTRAŽIVANJA deSHAME3 Hrvatska</vt:lpstr>
      <vt:lpstr>Vrsta profila na društvenoj mreži koju učenici najviše koriste</vt:lpstr>
      <vt:lpstr>Broj profila na društvenoj mreži koju učenici najviše koriste</vt:lpstr>
      <vt:lpstr>ULOGE U VRŠNJAČKOM I ELEKTRONIČKOM  NASILJU</vt:lpstr>
      <vt:lpstr>ELEKTRONIČKO NASILJE </vt:lpstr>
      <vt:lpstr>PowerPoint prezentacija</vt:lpstr>
      <vt:lpstr>PowerPoint prezentacija</vt:lpstr>
      <vt:lpstr>RIZIČNI KONTAKTI Svaki sedmi učenik dogovara susret s osobom upoznatom online</vt:lpstr>
      <vt:lpstr>PowerPoint prezentacija</vt:lpstr>
      <vt:lpstr>KAKO RODITELJI DJECE OSNOVNOŠKOLSKE DOBI SUDJELUJU u online aktivnostima svoje djece?</vt:lpstr>
      <vt:lpstr> 5 KLJUČNIH PORUKA deSHAME ISTRAŽIVANJA</vt:lpstr>
      <vt:lpstr>Društvo u disbalansu</vt:lpstr>
      <vt:lpstr>PowerPoint prezentacija</vt:lpstr>
      <vt:lpstr>PowerPoint prezentacija</vt:lpstr>
      <vt:lpstr>PowerPoint prezentacija</vt:lpstr>
      <vt:lpstr>PORUKE DJECE – ODGOVORI NA OTVORENA PITANJA </vt:lpstr>
      <vt:lpstr> HVALA NA PAŽNJI  HVALA NA POVRATNOJ INFORMACIJI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deSHAME 3 Hrvatska</dc:title>
  <dc:creator>Roberta Matković</dc:creator>
  <cp:lastModifiedBy>Suzana Grizelj</cp:lastModifiedBy>
  <cp:revision>2</cp:revision>
  <dcterms:created xsi:type="dcterms:W3CDTF">2021-10-18T08:48:52Z</dcterms:created>
  <dcterms:modified xsi:type="dcterms:W3CDTF">2026-03-04T15:59:51Z</dcterms:modified>
</cp:coreProperties>
</file>