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</p:sldIdLst>
  <p:sldSz cy="5143500" cx="9144000"/>
  <p:notesSz cx="6858000" cy="9144000"/>
  <p:embeddedFontLst>
    <p:embeddedFont>
      <p:font typeface="Roboto"/>
      <p:regular r:id="rId88"/>
      <p:bold r:id="rId89"/>
      <p:italic r:id="rId90"/>
      <p:boldItalic r:id="rId9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font" Target="fonts/Roboto-regular.fntdata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Roboto-bold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Roboto-boldItalic.fntdata"/><Relationship Id="rId90" Type="http://schemas.openxmlformats.org/officeDocument/2006/relationships/font" Target="fonts/Roboto-italic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hr.wikipedia.org/wiki/Andrija_Artukovi%C4%87" TargetMode="Externa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e44f7a3b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e44f7a3b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b8e38750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b8e38750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4a8ac83a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4a8ac83a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b97f64a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b97f64a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b97f64ad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b97f64ad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b97f64ad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9b97f64ad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b97f64ad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b97f64ad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b97f64ad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b97f64ad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bb1824df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bb1824df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9bb1824df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9bb1824df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feb15747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feb15747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9cece45c6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9cece45c6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cece45c6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cece45c6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ebd6c9c9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ebd6c9c9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9d04bf5e7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9d04bf5e7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d04bf5e7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d04bf5e7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Banska konferencija u Zagrebu 1860. godine.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http://www.hismus.hr/media/documents/izdavastvo/ID-1-1961_1861._godina_u_Hrvatskoj.pdf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9d04bf5e7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9d04bf5e7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9d04bf5e7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9d04bf5e7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d04bf5e7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d04bf5e7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d04bf5e7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9d04bf5e7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d04bf5e7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9d04bf5e7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Sabornica u Poreču</a:t>
            </a:r>
            <a:br>
              <a:rPr lang="hr"/>
            </a:br>
            <a:r>
              <a:rPr lang="hr"/>
              <a:t>http://www.hismus.hr/media/documents/izdavastvo/ID-1-1961_1861._godina_u_Hrvatskoj.pdf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da6e1c54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9da6e1c54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d04bf5e7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9d04bf5e7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d04bf5e7e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d04bf5e7e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9d04bf5e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9d04bf5e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9d04bf5e7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9d04bf5e7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Bista Stjepana Radića u predvorju Sabornice Hrvatskog sabora autora kipara Stipe Sikirice.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d04bf5e7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9d04bf5e7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a37cf1e9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a37cf1e9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>
                <a:solidFill>
                  <a:schemeClr val="dk1"/>
                </a:solidFill>
              </a:rPr>
              <a:t>Bista Frane Supila u predvorju Sabornice Hrvatskog sabora autora kipara Šime Vulasa.</a:t>
            </a:r>
            <a:br>
              <a:rPr lang="hr">
                <a:solidFill>
                  <a:schemeClr val="dk1"/>
                </a:solidFill>
              </a:rPr>
            </a:br>
            <a:r>
              <a:rPr lang="hr">
                <a:solidFill>
                  <a:schemeClr val="dk1"/>
                </a:solidFill>
              </a:rPr>
              <a:t>Foto: D. Kovačić | SGHS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37cf1e92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37cf1e92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KRFSKA DEKLARACIJA, sudionici Konferencije na Krfu i sastavljači Krfske deklaracije (https://www.enciklopedija.hr/natuknica.aspx?ID=33940)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a3a7891de9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a3a7891de9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a37cf1e92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a37cf1e92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a37cf1e92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a37cf1e92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da6e1c54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da6e1c54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3a7891de9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3a7891de9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>
                <a:solidFill>
                  <a:schemeClr val="dk1"/>
                </a:solidFill>
              </a:rPr>
              <a:t>Bista Frane Supila u predvorju Sabornice Hrvatskog sabora autora kipara Šime Vulasa.</a:t>
            </a:r>
            <a:br>
              <a:rPr lang="hr">
                <a:solidFill>
                  <a:schemeClr val="dk1"/>
                </a:solidFill>
              </a:rPr>
            </a:br>
            <a:r>
              <a:rPr lang="hr">
                <a:solidFill>
                  <a:schemeClr val="dk1"/>
                </a:solidFill>
              </a:rPr>
              <a:t>Foto: D. Kovačić | SZGHS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3a7891de9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3a7891de9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>
                <a:solidFill>
                  <a:schemeClr val="dk1"/>
                </a:solidFill>
              </a:rPr>
              <a:t>Bista Stjepana Radića u predvorju Sabornice Hrvatskog sabora autora kipara Stipe Sikirice.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a3a7891de9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a3a7891de9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3a7891de9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a3a7891de9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Kralj Aleksandar Karađorđević </a:t>
            </a:r>
            <a:br>
              <a:rPr lang="hr"/>
            </a:br>
            <a:r>
              <a:rPr lang="hr"/>
              <a:t>https://upload.wikimedia.org/wikipedia/commons/2/21/Kralj_Aleksandar_Kara%C4%91or%C4%91evi%C4%87_02.jpg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a3f11cf72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a3f11cf72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a3f11cf72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a3f11cf72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a3f11cf72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a3f11cf72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Novosti, 21. lipnja 1928., Alfa  - prezentacija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a3f11cf72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a3f11cf72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a3f11cf72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a3f11cf72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a3f11cf724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a3f11cf724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995c0af4a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995c0af4a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a3f11cf72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a3f11cf72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a3f6575b3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a3f6575b3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950">
                <a:solidFill>
                  <a:srgbClr val="0B0080"/>
                </a:solidFill>
                <a:highlight>
                  <a:srgbClr val="F8F9FA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Andrija Artuković</a:t>
            </a:r>
            <a:r>
              <a:rPr lang="hr" sz="950">
                <a:solidFill>
                  <a:srgbClr val="202122"/>
                </a:solidFill>
                <a:highlight>
                  <a:srgbClr val="F8F9FA"/>
                </a:highlight>
              </a:rPr>
              <a:t> za govornicom, zasjedanje Hrvatskog državnog sabora, 1942.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https://upload.wikimedia.org/wikipedia/commons/e/e2/Andrija_Artukovi%C4%87_za_govornicom.jpg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a3f6575b3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a3f6575b3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a3f6575b3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a3f6575b3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4512586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4512586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a3f6575b3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a3f6575b3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a3f6575b3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a3f6575b3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a3f6575b3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a3f6575b3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a3f6575b3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a3f6575b3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a3f6575b3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a3f6575b3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Nazor, Vladimir, hrvatski književnik (Postira na Braču, 30. V. 1876 – Zagreb, 19. VI. 1949). Studij botanike završio u Grazu 1902. Radio je kao srednjoškolski profesor u Zadru (1901–03), u istarskim mjestima (1903–18), u Zagrebu (1918–20) i kao upravitelj dječjega doma u Crikvenici (1920–31). Od 1931. živio je u Zagrebu, gdje je 1933. umirovljen, a gdje ga je zatekao i II. svjetski rat. Zajedno s I. G. Kovačićem prebjegao je 1942. na teritorij pod nadzorom partizanskih jedinica. Nakon rata postao je predsjednik Prezidija Sabora SR Hrvatske.</a:t>
            </a:r>
            <a:br>
              <a:rPr lang="hr"/>
            </a:br>
            <a:r>
              <a:rPr lang="hr"/>
              <a:t>https://www.enciklopedija.hr/natuknica.aspx?id=43168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da6e1c54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da6e1c54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45125860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45125860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a45125860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a45125860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a4540f020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a4540f020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Hrvatsko proljeće: enciklopedija.hr</a:t>
            </a:r>
            <a:br>
              <a:rPr lang="hr"/>
            </a:br>
            <a:r>
              <a:rPr lang="hr"/>
              <a:t>https://www.enciklopedija.hr/Natuknica.aspx?ID=26516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a4540f020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a4540f020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a4540f020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a4540f020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a4540f020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a4540f020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Slika preuzeta iz prezentacije za učenike 8. razreda osnovnih škola - Izdavačka kuća Alfa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a4a8ac83a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a4a8ac83a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a4540f020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a4540f020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a4540f020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a4540f020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a4540f0207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a4540f0207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dae092d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dae092d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a4540f020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a4540f020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a635001a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a635001a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a4540f020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a4540f020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4540f020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a4540f020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a4540f0207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a4540f020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a4540f0207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a4540f0207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a4540f0207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a4540f0207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a4540f0207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a4540f0207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a4a8ac83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a4a8ac83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a4a8ac83a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a4a8ac83a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95c0af4a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95c0af4a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a4a8ac83a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a4a8ac83a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a4a8ac83a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a4a8ac83a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9cd2a5f00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9cd2a5f00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e44f7a3b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e44f7a3b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1.jpg"/><Relationship Id="rId11" Type="http://schemas.openxmlformats.org/officeDocument/2006/relationships/image" Target="../media/image19.jpg"/><Relationship Id="rId10" Type="http://schemas.openxmlformats.org/officeDocument/2006/relationships/image" Target="../media/image38.jpg"/><Relationship Id="rId12" Type="http://schemas.openxmlformats.org/officeDocument/2006/relationships/image" Target="../media/image32.jpg"/><Relationship Id="rId9" Type="http://schemas.openxmlformats.org/officeDocument/2006/relationships/image" Target="../media/image36.jpg"/><Relationship Id="rId5" Type="http://schemas.openxmlformats.org/officeDocument/2006/relationships/image" Target="../media/image24.jpg"/><Relationship Id="rId6" Type="http://schemas.openxmlformats.org/officeDocument/2006/relationships/image" Target="../media/image41.jpg"/><Relationship Id="rId7" Type="http://schemas.openxmlformats.org/officeDocument/2006/relationships/image" Target="../media/image31.jpg"/><Relationship Id="rId8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jp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jp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upload.wikimedia.org/wikipedia/commons/e/ee/Emperor_Francis_Joseph.jpg" TargetMode="External"/><Relationship Id="rId4" Type="http://schemas.openxmlformats.org/officeDocument/2006/relationships/image" Target="../media/image20.jp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hismus.hr/media/documents/izdavastvo/ID-1-1961_1861._godina_u_Hrvatskoj.pdf" TargetMode="External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Relationship Id="rId4" Type="http://schemas.openxmlformats.org/officeDocument/2006/relationships/hyperlink" Target="http://www.hismus.hr/media/documents/izdavastvo/ID-1-1961_1861._godina_u_Hrvatskoj.pdf" TargetMode="External"/><Relationship Id="rId5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hismus.hr/media/documents/izdavastvo/ID-1-1961_1861._godina_u_Hrvatskoj.pdf" TargetMode="External"/><Relationship Id="rId4" Type="http://schemas.openxmlformats.org/officeDocument/2006/relationships/image" Target="../media/image16.jp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jpg"/><Relationship Id="rId4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jpg"/><Relationship Id="rId4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jpg"/><Relationship Id="rId4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www.enciklopedija.hr/natuknica.aspx?ID=33940" TargetMode="External"/><Relationship Id="rId4" Type="http://schemas.openxmlformats.org/officeDocument/2006/relationships/image" Target="../media/image22.jpg"/><Relationship Id="rId5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hismus.hr/media/documents/izdavastvo/ID-1-1961_1861._godina_u_Hrvatskoj.pdf" TargetMode="External"/><Relationship Id="rId4" Type="http://schemas.openxmlformats.org/officeDocument/2006/relationships/image" Target="../media/image33.jpg"/><Relationship Id="rId5" Type="http://schemas.openxmlformats.org/officeDocument/2006/relationships/hyperlink" Target="http://www.hismus.hr/media/documents/izdavastvo/ID-1-1961_1861._godina_u_Hrvatskoj.pdf" TargetMode="External"/><Relationship Id="rId6" Type="http://schemas.openxmlformats.org/officeDocument/2006/relationships/image" Target="../media/image1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g"/><Relationship Id="rId4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jpg"/><Relationship Id="rId4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www.hismus.hr/media/documents/izdavastvo/ID-1-1961_1861._godina_u_Hrvatskoj.pdf" TargetMode="External"/><Relationship Id="rId4" Type="http://schemas.openxmlformats.org/officeDocument/2006/relationships/image" Target="../media/image11.png"/><Relationship Id="rId5" Type="http://schemas.openxmlformats.org/officeDocument/2006/relationships/hyperlink" Target="https://upload.wikimedia.org/wikipedia/commons/2/21/Kralj_Aleksandar_Kara%C4%91or%C4%91evi%C4%87_02.jpg" TargetMode="External"/><Relationship Id="rId6" Type="http://schemas.openxmlformats.org/officeDocument/2006/relationships/image" Target="../media/image3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www.hismus.hr/media/documents/izdavastvo/ID-1-1961_1861._godina_u_Hrvatskoj.pdf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2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upload.wikimedia.org/wikipedia/commons/e/e2/Andrija_Artukovi%C4%87_za_govornicom.jpg" TargetMode="External"/><Relationship Id="rId4" Type="http://schemas.openxmlformats.org/officeDocument/2006/relationships/image" Target="../media/image27.png"/><Relationship Id="rId5" Type="http://schemas.openxmlformats.org/officeDocument/2006/relationships/hyperlink" Target="http://www.hismus.hr/media/documents/izdavastvo/ID-1-1961_1861._godina_u_Hrvatskoj.pdf" TargetMode="External"/><Relationship Id="rId6" Type="http://schemas.openxmlformats.org/officeDocument/2006/relationships/image" Target="../media/image1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://www.hismus.hr/media/documents/izdavastvo/ID-1-1961_1861._godina_u_Hrvatskoj.pdf" TargetMode="External"/><Relationship Id="rId4" Type="http://schemas.openxmlformats.org/officeDocument/2006/relationships/image" Target="../media/image11.png"/><Relationship Id="rId5" Type="http://schemas.openxmlformats.org/officeDocument/2006/relationships/hyperlink" Target="https://www.enciklopedija.hr/natuknica.aspx?id=43168" TargetMode="External"/><Relationship Id="rId6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hr.wikipedia.org/wiki/Savez_komunista_Jugoslavije#/media/Datoteka:League_of_Communists_of_Yugoslavia_Flag.svg" TargetMode="External"/><Relationship Id="rId4" Type="http://schemas.openxmlformats.org/officeDocument/2006/relationships/image" Target="../media/image30.png"/><Relationship Id="rId5" Type="http://schemas.openxmlformats.org/officeDocument/2006/relationships/image" Target="../media/image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www.enciklopedija.hr/Natuknica.aspx?ID=26516" TargetMode="External"/><Relationship Id="rId4" Type="http://schemas.openxmlformats.org/officeDocument/2006/relationships/image" Target="../media/image37.jpg"/><Relationship Id="rId5" Type="http://schemas.openxmlformats.org/officeDocument/2006/relationships/image" Target="../media/image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0.png"/><Relationship Id="rId4" Type="http://schemas.openxmlformats.org/officeDocument/2006/relationships/hyperlink" Target="http://www.hismus.hr/media/documents/izdavastvo/ID-1-1961_1861._godina_u_Hrvatskoj.pdf" TargetMode="External"/><Relationship Id="rId5" Type="http://schemas.openxmlformats.org/officeDocument/2006/relationships/image" Target="../media/image1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2.jpg"/><Relationship Id="rId4" Type="http://schemas.openxmlformats.org/officeDocument/2006/relationships/image" Target="../media/image1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://www.hismus.hr/media/documents/izdavastvo/ID-1-1961_1861._godina_u_Hrvatskoj.pdf" TargetMode="External"/><Relationship Id="rId4" Type="http://schemas.openxmlformats.org/officeDocument/2006/relationships/image" Target="../media/image11.png"/><Relationship Id="rId5" Type="http://schemas.openxmlformats.org/officeDocument/2006/relationships/hyperlink" Target="https://www.sabor.hr/hr/o-saboru/obiljezja-drzavnosti" TargetMode="External"/><Relationship Id="rId6" Type="http://schemas.openxmlformats.org/officeDocument/2006/relationships/image" Target="../media/image34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5.jpg"/><Relationship Id="rId4" Type="http://schemas.openxmlformats.org/officeDocument/2006/relationships/image" Target="../media/image1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1.jpg"/><Relationship Id="rId4" Type="http://schemas.openxmlformats.org/officeDocument/2006/relationships/image" Target="../media/image49.jpg"/><Relationship Id="rId5" Type="http://schemas.openxmlformats.org/officeDocument/2006/relationships/image" Target="../media/image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s://www.sabor.hr/" TargetMode="External"/><Relationship Id="rId4" Type="http://schemas.openxmlformats.org/officeDocument/2006/relationships/image" Target="../media/image45.jpg"/><Relationship Id="rId5" Type="http://schemas.openxmlformats.org/officeDocument/2006/relationships/image" Target="../media/image1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7.jpg"/><Relationship Id="rId4" Type="http://schemas.openxmlformats.org/officeDocument/2006/relationships/image" Target="../media/image1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8.jpg"/><Relationship Id="rId4" Type="http://schemas.openxmlformats.org/officeDocument/2006/relationships/image" Target="../media/image11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56.jpg"/><Relationship Id="rId4" Type="http://schemas.openxmlformats.org/officeDocument/2006/relationships/image" Target="../media/image5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110750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Hrvatski sabor</a:t>
            </a:r>
            <a:endParaRPr i="1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94450" y="2790075"/>
            <a:ext cx="8555100" cy="13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2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Edukativna prezentacija za osnovne škole</a:t>
            </a:r>
            <a:endParaRPr sz="2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2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Služba za građane</a:t>
            </a:r>
            <a:endParaRPr sz="2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>
            <p:ph type="title"/>
          </p:nvPr>
        </p:nvSpPr>
        <p:spPr>
          <a:xfrm>
            <a:off x="1934875" y="290250"/>
            <a:ext cx="6983400" cy="179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10000"/>
              </a:spcBef>
              <a:spcAft>
                <a:spcPts val="850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Nazivi Hrvatskog sabora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5" name="Google Shape;125;p22"/>
          <p:cNvSpPr txBox="1"/>
          <p:nvPr>
            <p:ph idx="1" type="body"/>
          </p:nvPr>
        </p:nvSpPr>
        <p:spPr>
          <a:xfrm>
            <a:off x="311700" y="3051450"/>
            <a:ext cx="8520600" cy="190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Nazivi Hrvatskog sabora mijenjali su se kroz stoljeća pa je tako naziv iz 1273. godine bio </a:t>
            </a:r>
            <a:r>
              <a:rPr i="1" lang="hr" sz="1200">
                <a:latin typeface="Georgia"/>
                <a:ea typeface="Georgia"/>
                <a:cs typeface="Georgia"/>
                <a:sym typeface="Georgia"/>
              </a:rPr>
              <a:t>Opći sabor čitave Kraljevine Slavonije</a:t>
            </a: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, od 1558. godine je bio </a:t>
            </a:r>
            <a:r>
              <a:rPr i="1" lang="hr" sz="1200">
                <a:latin typeface="Georgia"/>
                <a:ea typeface="Georgia"/>
                <a:cs typeface="Georgia"/>
                <a:sym typeface="Georgia"/>
              </a:rPr>
              <a:t>Sabor Kraljevine Hrvatske i Slavonije</a:t>
            </a: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, a od 1681. godine pa kroz cijelo feudalno razdoblje nosio je naziv </a:t>
            </a:r>
            <a:r>
              <a:rPr i="1" lang="hr" sz="1200">
                <a:latin typeface="Georgia"/>
                <a:ea typeface="Georgia"/>
                <a:cs typeface="Georgia"/>
                <a:sym typeface="Georgia"/>
              </a:rPr>
              <a:t>Sabor Kraljevine Hrvatske, Dalmacije i Slavonije</a:t>
            </a: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38378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6019900" y="985525"/>
            <a:ext cx="2555700" cy="1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Pragmatička</a:t>
            </a:r>
            <a:br>
              <a:rPr lang="hr" sz="24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24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sankcija</a:t>
            </a:r>
            <a:endParaRPr sz="24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3" name="Google Shape;133;p23"/>
          <p:cNvSpPr txBox="1"/>
          <p:nvPr/>
        </p:nvSpPr>
        <p:spPr>
          <a:xfrm>
            <a:off x="5913175" y="1950125"/>
            <a:ext cx="31380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Hrvatski sabor je 1712. godine donio zaključak da nakon izumrća muških potomaka vladarsko pravo dinastije Habsburg može prijeći na žensku osobu, tj. da prijestolje može naslijediti i pripadnica ženske loze habsburške dinastije.</a:t>
            </a:r>
            <a:endParaRPr sz="11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Taj zaključak Hrvatskog sabora poznat je pod imenom Pragmatička sankcija, a naveden je i u Ustavu Republike Hrvatske kao jedno od izvorišnih osnova tisućljetne državne opstojnosti i povijesnog prava hrvatskog naroda na punu državnu suverenost.</a:t>
            </a:r>
            <a:endParaRPr sz="11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 b="0" l="0" r="97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2020100" y="201600"/>
            <a:ext cx="2816400" cy="23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U predvorju Sabornice Hrvatskog sabora nalaze se biste devetorice velikana iz 19. i 20. stoljeća koji su se zalagali za ideju uspostave samostalne hrvatske države, a ujedno su bili i zastupnici Sabora.</a:t>
            </a:r>
            <a:endParaRPr sz="1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4339" y="201550"/>
            <a:ext cx="1738212" cy="231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 rotWithShape="1">
          <a:blip r:embed="rId5">
            <a:alphaModFix/>
          </a:blip>
          <a:srcRect b="0" l="4379" r="0" t="5096"/>
          <a:stretch/>
        </p:blipFill>
        <p:spPr>
          <a:xfrm>
            <a:off x="7110400" y="201550"/>
            <a:ext cx="1738201" cy="23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/>
          <p:nvPr/>
        </p:nvSpPr>
        <p:spPr>
          <a:xfrm>
            <a:off x="5167188" y="1991300"/>
            <a:ext cx="1612500" cy="459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Ante Starčević</a:t>
            </a:r>
            <a:br>
              <a:rPr lang="hr" sz="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Stjepan Divković)</a:t>
            </a:r>
            <a:endParaRPr sz="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3" name="Google Shape;143;p24"/>
          <p:cNvSpPr txBox="1"/>
          <p:nvPr/>
        </p:nvSpPr>
        <p:spPr>
          <a:xfrm>
            <a:off x="7173250" y="1991300"/>
            <a:ext cx="1612500" cy="459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Stjepan Radić</a:t>
            </a:r>
            <a:br>
              <a:rPr lang="hr" sz="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Stipe Sikirica)</a:t>
            </a:r>
            <a:endParaRPr sz="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6">
            <a:alphaModFix/>
          </a:blip>
          <a:srcRect b="30216" l="0" r="26905" t="0"/>
          <a:stretch/>
        </p:blipFill>
        <p:spPr>
          <a:xfrm>
            <a:off x="1413575" y="3128013"/>
            <a:ext cx="1212597" cy="161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7425" y="3126300"/>
            <a:ext cx="1212595" cy="161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8">
            <a:alphaModFix/>
          </a:blip>
          <a:srcRect b="9329" l="0" r="0" t="0"/>
          <a:stretch/>
        </p:blipFill>
        <p:spPr>
          <a:xfrm>
            <a:off x="3961275" y="3126300"/>
            <a:ext cx="1212603" cy="161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35125" y="3128027"/>
            <a:ext cx="1212604" cy="161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08977" y="3126327"/>
            <a:ext cx="1212605" cy="161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11">
            <a:alphaModFix/>
          </a:blip>
          <a:srcRect b="18614" l="0" r="0" t="6389"/>
          <a:stretch/>
        </p:blipFill>
        <p:spPr>
          <a:xfrm>
            <a:off x="7782825" y="3126325"/>
            <a:ext cx="1212600" cy="161679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4"/>
          <p:cNvSpPr txBox="1"/>
          <p:nvPr/>
        </p:nvSpPr>
        <p:spPr>
          <a:xfrm>
            <a:off x="1413575" y="4393750"/>
            <a:ext cx="1212600" cy="27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grof Janko Drašković</a:t>
            </a:r>
            <a:b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(kiparica Marija Ujević)</a:t>
            </a:r>
            <a:endParaRPr sz="7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2687425" y="4393750"/>
            <a:ext cx="1212600" cy="27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ban Josip Jelačić</a:t>
            </a:r>
            <a:b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Stanko Jančić)</a:t>
            </a:r>
            <a:endParaRPr sz="7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3961275" y="4393750"/>
            <a:ext cx="1212600" cy="27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ban Ivan Mažuranić</a:t>
            </a:r>
            <a:b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Kuzma Kovačić)</a:t>
            </a:r>
            <a:endParaRPr sz="7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5235125" y="4393750"/>
            <a:ext cx="1212600" cy="27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biskup J. J. Strossmayer</a:t>
            </a:r>
            <a:b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Rudolf Valdec)</a:t>
            </a:r>
            <a:endParaRPr sz="7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6508975" y="4393750"/>
            <a:ext cx="1212600" cy="27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Ivan Kukuljević Sakcinski</a:t>
            </a:r>
            <a:b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Ivan Lesjak)</a:t>
            </a:r>
            <a:endParaRPr sz="7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" name="Google Shape;155;p24"/>
          <p:cNvSpPr txBox="1"/>
          <p:nvPr/>
        </p:nvSpPr>
        <p:spPr>
          <a:xfrm>
            <a:off x="7782825" y="4393750"/>
            <a:ext cx="1212600" cy="27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ban Josip Šokčević</a:t>
            </a:r>
            <a:b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Kuzma Kovačić)</a:t>
            </a:r>
            <a:endParaRPr sz="7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6" name="Google Shape;156;p24"/>
          <p:cNvPicPr preferRelativeResize="0"/>
          <p:nvPr/>
        </p:nvPicPr>
        <p:blipFill rotWithShape="1">
          <a:blip r:embed="rId12">
            <a:alphaModFix/>
          </a:blip>
          <a:srcRect b="0" l="46646" r="11166" t="0"/>
          <a:stretch/>
        </p:blipFill>
        <p:spPr>
          <a:xfrm>
            <a:off x="139724" y="3126300"/>
            <a:ext cx="1212595" cy="161680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139725" y="4393750"/>
            <a:ext cx="1212600" cy="27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Frano Supilo</a:t>
            </a:r>
            <a:b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Šime Vulas)</a:t>
            </a:r>
            <a:endParaRPr sz="7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0" y="214325"/>
            <a:ext cx="4530602" cy="471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5"/>
          <p:cNvSpPr txBox="1"/>
          <p:nvPr/>
        </p:nvSpPr>
        <p:spPr>
          <a:xfrm>
            <a:off x="4869650" y="1906000"/>
            <a:ext cx="3840900" cy="21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Razgovor darovan gospodi poklisarom zakonskim i budućem zakonotvorcem Kraljevinah naših za buduću Dietu ungarsku odaslanem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 je bio politički program hrvatskog narodnog preporoda na hrvatskom jeziku i štokavskom narječju kojega je 1832. godine objavio grof Janko Drašković u knjižici pod nazivom </a:t>
            </a:r>
            <a:r>
              <a:rPr i="1"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Disertacija.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5039900" y="847400"/>
            <a:ext cx="35004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Disertacija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6124" y="936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4835400" y="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grof Janko Drašković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1" name="Google Shape;171;p26"/>
          <p:cNvSpPr txBox="1"/>
          <p:nvPr>
            <p:ph idx="2" type="body"/>
          </p:nvPr>
        </p:nvSpPr>
        <p:spPr>
          <a:xfrm>
            <a:off x="4854000" y="1560925"/>
            <a:ext cx="4008000" cy="333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Grof Janko Drašković bio je vojnik koji je razvijao vojnu karijeru do čina natporučnika, a zatim postaje hrvatski preporoditelj i političar. Naime, od 1792. godine kada je sudjelovao u radu Hrvatskog sabora aktivno se počeo baviti politikom.</a:t>
            </a:r>
            <a:b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U Disertaciji</a:t>
            </a:r>
            <a:r>
              <a:rPr i="1"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se zalagao za ujedinjenje hrvatskih zemalja (Hrvatske, Slavonije, Dalmacije, Rijeke i Vojne Krajine) 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koje bi bile pod banom, a 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koje bi ostale u sastavu Habsburške Monarhije, zatim da hrvatski 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na štokavskom narječju 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bude službeni jezik.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Sudjelovao je u osnivanju Ilirske čitaonice, Narodnog muzeja, Matice Ilirske i drugih važnih institucija za razvoj narodnog preporoda i koje su u konačnici trebale doprinijeti ostvarenju političkog programa samog preporoda.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 b="16805" l="0" r="0" t="0"/>
          <a:stretch/>
        </p:blipFill>
        <p:spPr>
          <a:xfrm flipH="1">
            <a:off x="0" y="0"/>
            <a:ext cx="4572000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4835400" y="1452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Ivan Kukuljević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Sakcinski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27"/>
          <p:cNvSpPr txBox="1"/>
          <p:nvPr>
            <p:ph idx="2" type="body"/>
          </p:nvPr>
        </p:nvSpPr>
        <p:spPr>
          <a:xfrm>
            <a:off x="4939500" y="1748500"/>
            <a:ext cx="3837000" cy="31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Mi smo malo Latini, malo Nijemci, malo Talijani, malo Mađari i malo Slaveni, a ukupno govoreći nismo baš ništa! Nama vlada jedan mrtvi jezik – latinski – i tri živa: mađarski, njemački i talijanski. Ovi živi jezici nam prijete, a ovaj mrtvi nas drži za vrat.</a:t>
            </a:r>
            <a:endParaRPr i="1"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Dio je ovo govora Ivana Kukuljevića Sakcinskog kojeg je održao u Hrvatskom saboru 2. svibnja 1843. godine.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Bio je to prvi zastupnički govor na hrvatskom jeziku u Hrvatskom saboru.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0" name="Google Shape;180;p27"/>
          <p:cNvPicPr preferRelativeResize="0"/>
          <p:nvPr/>
        </p:nvPicPr>
        <p:blipFill rotWithShape="1">
          <a:blip r:embed="rId3">
            <a:alphaModFix/>
          </a:blip>
          <a:srcRect b="17471" l="0" r="0" t="0"/>
          <a:stretch/>
        </p:blipFill>
        <p:spPr>
          <a:xfrm>
            <a:off x="0" y="0"/>
            <a:ext cx="4571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type="title"/>
          </p:nvPr>
        </p:nvSpPr>
        <p:spPr>
          <a:xfrm>
            <a:off x="311700" y="2571750"/>
            <a:ext cx="8520600" cy="12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Hrvatski jezik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7" name="Google Shape;187;p28"/>
          <p:cNvSpPr txBox="1"/>
          <p:nvPr>
            <p:ph idx="1" type="body"/>
          </p:nvPr>
        </p:nvSpPr>
        <p:spPr>
          <a:xfrm>
            <a:off x="311700" y="3796650"/>
            <a:ext cx="8520600" cy="9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Hrvatski sabor je 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1847. godine donio 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povijesnu odluku o proglašenju hrvatskoga jezika službenim jezikom u Hrvatskoj.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Latinski jezik bio je službeni jezik u Hrvatskom saboru do 1847. godine.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8" name="Google Shape;188;p28"/>
          <p:cNvPicPr preferRelativeResize="0"/>
          <p:nvPr/>
        </p:nvPicPr>
        <p:blipFill rotWithShape="1">
          <a:blip r:embed="rId3">
            <a:alphaModFix/>
          </a:blip>
          <a:srcRect b="30421" l="0" r="0" t="9951"/>
          <a:stretch/>
        </p:blipFill>
        <p:spPr>
          <a:xfrm>
            <a:off x="0" y="-444050"/>
            <a:ext cx="9144000" cy="30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24" y="-1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title"/>
          </p:nvPr>
        </p:nvSpPr>
        <p:spPr>
          <a:xfrm>
            <a:off x="4835400" y="43110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Zahtijevanja</a:t>
            </a:r>
            <a:b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naroda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5" name="Google Shape;195;p29"/>
          <p:cNvSpPr txBox="1"/>
          <p:nvPr>
            <p:ph idx="2" type="body"/>
          </p:nvPr>
        </p:nvSpPr>
        <p:spPr>
          <a:xfrm>
            <a:off x="4939500" y="1913400"/>
            <a:ext cx="3941100" cy="279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Narodna stranka je sazvala</a:t>
            </a:r>
            <a:r>
              <a:rPr b="1"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Veliku narodnu skupštinu 25. ožujka 1848. godine te su na njoj doneseni zaključci nazvani </a:t>
            </a:r>
            <a:r>
              <a:rPr i="1"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Zahtijevanja naroda, 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a bila su namijenjena habsburškom vladaru.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Među najbitnijim zahtjevima bili su:</a:t>
            </a:r>
            <a:b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- dodjela Josipu Jelačiću banske časti,</a:t>
            </a:r>
            <a:b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- ujedinjenje hrvatskih zemalja,</a:t>
            </a:r>
            <a:b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- uvođenje hrvatskog jezika u upravu i školstvo,</a:t>
            </a:r>
            <a:b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- ustrojavanje hrvatske vlade neovisne o ugarskoj vladi,</a:t>
            </a:r>
            <a:b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- ukidanje kmetstva i staleškog poretka.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6" name="Google Shape;196;p29"/>
          <p:cNvPicPr preferRelativeResize="0"/>
          <p:nvPr/>
        </p:nvPicPr>
        <p:blipFill rotWithShape="1">
          <a:blip r:embed="rId3">
            <a:alphaModFix/>
          </a:blip>
          <a:srcRect b="0" l="3244" r="2708" t="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6124" y="936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0"/>
          <p:cNvPicPr preferRelativeResize="0"/>
          <p:nvPr/>
        </p:nvPicPr>
        <p:blipFill rotWithShape="1">
          <a:blip r:embed="rId3">
            <a:alphaModFix/>
          </a:blip>
          <a:srcRect b="2084" l="0" r="14133" t="1418"/>
          <a:stretch/>
        </p:blipFill>
        <p:spPr>
          <a:xfrm>
            <a:off x="3255525" y="0"/>
            <a:ext cx="58884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>
            <p:ph type="title"/>
          </p:nvPr>
        </p:nvSpPr>
        <p:spPr>
          <a:xfrm>
            <a:off x="178500" y="1026825"/>
            <a:ext cx="28080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Virilisti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5" name="Google Shape;205;p30"/>
          <p:cNvSpPr txBox="1"/>
          <p:nvPr>
            <p:ph idx="1" type="body"/>
          </p:nvPr>
        </p:nvSpPr>
        <p:spPr>
          <a:xfrm>
            <a:off x="95625" y="1689150"/>
            <a:ext cx="31599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Virilisti su bili članovi predstavničkog tijela, u našem slučaju Hrvatskog sabora. U Sabor su ulazili bez izbora, a na temelju podrijetla</a:t>
            </a:r>
            <a:r>
              <a:rPr b="1"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ili funkcije koju su obnašali.</a:t>
            </a:r>
            <a:endParaRPr sz="11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Nakon što je </a:t>
            </a: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odlukom bana Josipa Jelačića ukinut feudalizam </a:t>
            </a: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1848. godine </a:t>
            </a: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 virilistima je napravljen svojevrsni kompromis. Naime, </a:t>
            </a: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Hrvatski sabor je prestao biti staleški te je postao građanski, ali je ipak polovina zastupničkih mjesta u Hrvatskom saboru i dalje pripadala virilistima pa su tako i plemstvo i svećenstvo imali zajamčeno pravo sudjelovanja u radu Hrvatskog sabora.</a:t>
            </a:r>
            <a:endParaRPr sz="11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Druga polovina zastupnika birana je iz naroda, i to uz obrazovni i imovinski cenzus.</a:t>
            </a:r>
            <a:endParaRPr sz="11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type="title"/>
          </p:nvPr>
        </p:nvSpPr>
        <p:spPr>
          <a:xfrm>
            <a:off x="4852500" y="62550"/>
            <a:ext cx="4045200" cy="199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Hrvatski sabor tijekom neoapsolutizma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1" name="Google Shape;211;p31"/>
          <p:cNvSpPr txBox="1"/>
          <p:nvPr>
            <p:ph idx="2" type="body"/>
          </p:nvPr>
        </p:nvSpPr>
        <p:spPr>
          <a:xfrm>
            <a:off x="4869600" y="2260975"/>
            <a:ext cx="4011000" cy="28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Apsolutizam je neograničena ili potpuna vlast vladara koja je u ovom slučaju dolazila iz Beča i od cara Franje Josipa te je u skladu s takvim načinom vladanja rad hrvatskog, ali i ugarskog sabora bio zabranjen od 1848./1849. – 1860. godine.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Provodila se germanizacija nametanjem njemačkog jezika kao službenog, a političko djelovanje je također bilo zabranjeno i nepoželjno pa je dolazilo i do političkih emigracija uzrokovanih represijom vlasti.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2" name="Google Shape;212;p3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1873" l="0" r="0" t="7409"/>
          <a:stretch/>
        </p:blipFill>
        <p:spPr>
          <a:xfrm>
            <a:off x="0" y="0"/>
            <a:ext cx="4572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type="ctrTitle"/>
          </p:nvPr>
        </p:nvSpPr>
        <p:spPr>
          <a:xfrm>
            <a:off x="668100" y="1545450"/>
            <a:ext cx="78078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Od prvih spomena narodnih zborova, preko Sabora kao staleške ustanove, do suvremenog predstavničkog tijela svega naroda, sabori su znak i očitovanje samosvojnosti hrvatskoga naroda.</a:t>
            </a:r>
            <a:endParaRPr i="1" sz="1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U dugom povijesnom tijeku sabori su poprimali različita obilježja i bili stvarni pokazatelj političkog položaja Hrvatske već od 9. stoljeća.</a:t>
            </a:r>
            <a:endParaRPr i="1" sz="1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www.sabor.hr</a:t>
            </a:r>
            <a:endParaRPr sz="1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4859300" y="87575"/>
            <a:ext cx="4045200" cy="207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Listopadska diploma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9" name="Google Shape;219;p32"/>
          <p:cNvSpPr txBox="1"/>
          <p:nvPr>
            <p:ph idx="2" type="body"/>
          </p:nvPr>
        </p:nvSpPr>
        <p:spPr>
          <a:xfrm>
            <a:off x="4963400" y="2086075"/>
            <a:ext cx="3837000" cy="27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Listopadskom diplomom iz 1860. godine u Monarhiji je uvedeno ustavno stanje te je omogućeno djelovanje i drugih sabora u Monarhiji.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Hrvatski sabor je 1861. godine </a:t>
            </a: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prvi put zasjedao </a:t>
            </a: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nakon 13 godina, tj. nakon 1848. godine.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0" name="Google Shape;220;p32"/>
          <p:cNvSpPr txBox="1"/>
          <p:nvPr/>
        </p:nvSpPr>
        <p:spPr>
          <a:xfrm>
            <a:off x="191075" y="676800"/>
            <a:ext cx="4172100" cy="37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1860.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21" name="Google Shape;22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 txBox="1"/>
          <p:nvPr>
            <p:ph type="ctrTitle"/>
          </p:nvPr>
        </p:nvSpPr>
        <p:spPr>
          <a:xfrm>
            <a:off x="1990800" y="118400"/>
            <a:ext cx="6841500" cy="223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Hrvatski sabor 1861.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8" name="Google Shape;228;p33"/>
          <p:cNvSpPr txBox="1"/>
          <p:nvPr>
            <p:ph idx="1" type="subTitle"/>
          </p:nvPr>
        </p:nvSpPr>
        <p:spPr>
          <a:xfrm>
            <a:off x="311700" y="3009650"/>
            <a:ext cx="8520600" cy="187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Na zasjedanju Hrvatskog sabora 1861. godine sudjelovale su tri stranke: Narodna stranka na čelu s Josipom Jurjem Strossmayerom i Ivanom Mažuranićem, Stranka prava na čelu sa Antom Starčevićem i Eugenom Kvaternikom i Unionistička stranka na čelu s Julijem Jankovićem i Levinom Rauchom.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4"/>
          <p:cNvSpPr txBox="1"/>
          <p:nvPr>
            <p:ph idx="4294967295" type="title"/>
          </p:nvPr>
        </p:nvSpPr>
        <p:spPr>
          <a:xfrm>
            <a:off x="295575" y="1459050"/>
            <a:ext cx="2670900" cy="222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Stranke i programi na zasjedanju Hrvatskog sabora 1861. godine:</a:t>
            </a:r>
            <a:endParaRPr sz="24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5" name="Google Shape;235;p34"/>
          <p:cNvSpPr txBox="1"/>
          <p:nvPr>
            <p:ph idx="4294967295" type="body"/>
          </p:nvPr>
        </p:nvSpPr>
        <p:spPr>
          <a:xfrm>
            <a:off x="4403175" y="689700"/>
            <a:ext cx="3999900" cy="376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200"/>
              <a:buFont typeface="Georgia"/>
              <a:buAutoNum type="arabicPeriod"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Narodna stranka </a:t>
            </a:r>
            <a:br>
              <a:rPr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Narodnjaci su se zalagali za obnovu odnosa sa Ugarskom uz uvjet priznanja hrvatske ravnopravnosti, neovisnosti i teritorijalne cjelovitosti.</a:t>
            </a:r>
            <a:b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200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200"/>
              <a:buFont typeface="Georgia"/>
              <a:buAutoNum type="arabicPeriod"/>
            </a:pPr>
            <a: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Unionistička stranka</a:t>
            </a:r>
            <a:b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Unionisti su se zalagali za bezuvjetni savez sa Ugarskom.</a:t>
            </a:r>
            <a:b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200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200"/>
              <a:buFont typeface="Georgia"/>
              <a:buAutoNum type="arabicPeriod"/>
            </a:pPr>
            <a: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Stranka prava</a:t>
            </a:r>
            <a:b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Pravaši su se zalagali za samostalnu državu koja bi s Habsburškom Monarhijom bila povezana samo osobom vladara - personalna unija.</a:t>
            </a:r>
            <a:endParaRPr sz="1200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5"/>
          <p:cNvPicPr preferRelativeResize="0"/>
          <p:nvPr/>
        </p:nvPicPr>
        <p:blipFill rotWithShape="1">
          <a:blip r:embed="rId3">
            <a:alphaModFix/>
          </a:blip>
          <a:srcRect b="0" l="0" r="0" t="2075"/>
          <a:stretch/>
        </p:blipFill>
        <p:spPr>
          <a:xfrm>
            <a:off x="3263050" y="0"/>
            <a:ext cx="58809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5"/>
          <p:cNvSpPr txBox="1"/>
          <p:nvPr>
            <p:ph type="title"/>
          </p:nvPr>
        </p:nvSpPr>
        <p:spPr>
          <a:xfrm>
            <a:off x="230300" y="1087925"/>
            <a:ext cx="2808000" cy="127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“Veliki” ili “najintelektualniji” sabor 1861.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3" name="Google Shape;243;p35"/>
          <p:cNvSpPr txBox="1"/>
          <p:nvPr>
            <p:ph idx="1" type="body"/>
          </p:nvPr>
        </p:nvSpPr>
        <p:spPr>
          <a:xfrm>
            <a:off x="98750" y="2362325"/>
            <a:ext cx="3071100" cy="17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„Veliki“ ili „najintelektualniji“ sabor održan je 1861. godine, a nazvan je “velikim” ili “najintelektualnijim”, jer su ga sačinjavale ugledne osobe iz hrvatskog javnog života.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Sabor iz 1861. godine značajan je zbog zahtjeva za sjedinjenjem hrvatskih zemalja (Dalmacije i Vojne krajine sa ostatkom zemlje), ali i stvaranja preduvjeta za osnivanje akademije znanosti i umjetnosti, sveučilišta, kazališta i muzeja te drugih nacionalnih institucija.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000249" y="-703750"/>
            <a:ext cx="5143500" cy="65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7"/>
          <p:cNvSpPr txBox="1"/>
          <p:nvPr>
            <p:ph type="title"/>
          </p:nvPr>
        </p:nvSpPr>
        <p:spPr>
          <a:xfrm>
            <a:off x="1074475" y="0"/>
            <a:ext cx="8069400" cy="266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Dalmatinski sabor 1861.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6" name="Google Shape;256;p37"/>
          <p:cNvSpPr txBox="1"/>
          <p:nvPr>
            <p:ph idx="1" type="body"/>
          </p:nvPr>
        </p:nvSpPr>
        <p:spPr>
          <a:xfrm>
            <a:off x="311700" y="3433450"/>
            <a:ext cx="8520600" cy="120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Dalmatinski sabor je prvi put sazvan 1861. godine, a na istom saboru je Mihovil Pavlinović održao prvi govor na hrvatskom jeziku. Ranije iste godine, preporoditelji u Dalmaciji osnovali su Narodnu stranku.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/>
          <p:nvPr>
            <p:ph type="title"/>
          </p:nvPr>
        </p:nvSpPr>
        <p:spPr>
          <a:xfrm>
            <a:off x="265500" y="572375"/>
            <a:ext cx="4045200" cy="264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Političke stranke na Dalmatinskom saboru 1861.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2" name="Google Shape;262;p38"/>
          <p:cNvSpPr txBox="1"/>
          <p:nvPr>
            <p:ph idx="1" type="subTitle"/>
          </p:nvPr>
        </p:nvSpPr>
        <p:spPr>
          <a:xfrm>
            <a:off x="265500" y="2905050"/>
            <a:ext cx="4045200" cy="18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Talijanski jezik bio je službeni jezik Dalmatinskog sabora do 1883. godine kada službeni jezik Dalmatinskog sabora postaje hrvatski jezik.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3" name="Google Shape;263;p38"/>
          <p:cNvSpPr txBox="1"/>
          <p:nvPr>
            <p:ph idx="2" type="body"/>
          </p:nvPr>
        </p:nvSpPr>
        <p:spPr>
          <a:xfrm>
            <a:off x="4947550" y="408750"/>
            <a:ext cx="3896400" cy="432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Na Dalmatinskom saboru (</a:t>
            </a:r>
            <a:r>
              <a:rPr i="1"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Dieta provinciale dalmatica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) iz 1861. godine koji je bio najviše predstavničko tijelo pokrajinske autonomije Kraljevine Dalmacije sa sjedištem u Zadru sudjelovale su </a:t>
            </a:r>
            <a:r>
              <a:rPr b="1"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Narodna stranka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 s manjinskim brojem zastupnika i </a:t>
            </a:r>
            <a:r>
              <a:rPr b="1"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Autonomaška stranka</a:t>
            </a: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 s većinskim brojem zastupnika.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4" name="Google Shape;2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>
            <p:ph type="title"/>
          </p:nvPr>
        </p:nvSpPr>
        <p:spPr>
          <a:xfrm>
            <a:off x="265500" y="297675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Narodna stranka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0" name="Google Shape;270;p39"/>
          <p:cNvSpPr txBox="1"/>
          <p:nvPr>
            <p:ph idx="1" type="subTitle"/>
          </p:nvPr>
        </p:nvSpPr>
        <p:spPr>
          <a:xfrm>
            <a:off x="265500" y="1983400"/>
            <a:ext cx="4045200" cy="28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Narodna stranka i njeni predstavnici su se zalagali za uvođenje hrvatskog jezika u škole, sudstvo i javnu upravu, a temeljni politički cilj bio im je sjedinjenje Dalmacije s Banskom Hrvatskom.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Mihovil Pavlinović i Miho Klaić bili su vođe i najistaknutiji predstavnici Narodne stranke u Dalmaciji.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1" name="Google Shape;271;p39"/>
          <p:cNvSpPr txBox="1"/>
          <p:nvPr>
            <p:ph type="title"/>
          </p:nvPr>
        </p:nvSpPr>
        <p:spPr>
          <a:xfrm>
            <a:off x="4873150" y="297675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Autonomaška stranka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2" name="Google Shape;272;p39"/>
          <p:cNvSpPr txBox="1"/>
          <p:nvPr>
            <p:ph idx="1" type="subTitle"/>
          </p:nvPr>
        </p:nvSpPr>
        <p:spPr>
          <a:xfrm>
            <a:off x="4873150" y="1983400"/>
            <a:ext cx="4045200" cy="28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Autonomaška stranka i njeni predstavnici su zagovarali ostanak talijanskog kao službenog jezika u Dalmaciji te su bili protiv sjedinjenja Dalmacije s Banskom Hrvatskom. 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Vođa autonomaša bio je Antun Bajamonti.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73" name="Google Shape;27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0"/>
          <p:cNvSpPr txBox="1"/>
          <p:nvPr>
            <p:ph type="title"/>
          </p:nvPr>
        </p:nvSpPr>
        <p:spPr>
          <a:xfrm>
            <a:off x="1842800" y="355225"/>
            <a:ext cx="70794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Sabor u Istri 1861.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0" name="Google Shape;280;p40"/>
          <p:cNvSpPr txBox="1"/>
          <p:nvPr>
            <p:ph idx="1" type="body"/>
          </p:nvPr>
        </p:nvSpPr>
        <p:spPr>
          <a:xfrm>
            <a:off x="311700" y="3381650"/>
            <a:ext cx="85206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Sabor u Istri je prvi put održan 1861. godine u Poreču gdje mu je bilo i sjedište.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1570" l="0" r="0" t="665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6136075" y="1088450"/>
            <a:ext cx="28080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Bašćanska ploča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6136075" y="172262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Tekst na Bašćanskoj ploči koja je nastala oko 1100. godine uklesan je na glagoljici i hrvatskom jeziku.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Naime, opat Držiha je zapisao kako je hrvatski kralj Zvonimir darovao zemlju </a:t>
            </a: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sv. Luciji, misleći na zemlju </a:t>
            </a: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za izgradnju crkve. </a:t>
            </a: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Na njoj je prvi put spomenut neki hrvatski vladar na hrvatskom jeziku.</a:t>
            </a:r>
            <a:b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Hrvatska glagoljica je povijesno hrvatsko pismo i jedan od nezaobilaznih simbola hrvatskog nacionalnog identiteta.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 txBox="1"/>
          <p:nvPr>
            <p:ph type="title"/>
          </p:nvPr>
        </p:nvSpPr>
        <p:spPr>
          <a:xfrm>
            <a:off x="265500" y="326600"/>
            <a:ext cx="4045200" cy="183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Talijanaško-talijanska većina na čelu s Francescom Vidulichem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2" name="Google Shape;292;p42"/>
          <p:cNvSpPr txBox="1"/>
          <p:nvPr>
            <p:ph idx="1" type="subTitle"/>
          </p:nvPr>
        </p:nvSpPr>
        <p:spPr>
          <a:xfrm>
            <a:off x="265500" y="2468150"/>
            <a:ext cx="4045200" cy="23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P</a:t>
            </a: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ripadnici talijanske manjine te talijanaši koji su bili dio hrvatskog i slovenskog naroda, ali su se smatrali  Talijanima te su većinu u saboru imali zahvaljujući intelektualnoj, ekonomskoj i političkoj premoći koju su koristili da bi upravljali javnim životom stanovništva.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3" name="Google Shape;293;p42"/>
          <p:cNvSpPr txBox="1"/>
          <p:nvPr>
            <p:ph type="title"/>
          </p:nvPr>
        </p:nvSpPr>
        <p:spPr>
          <a:xfrm>
            <a:off x="4828750" y="32660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Hrvatsko-slovenska manjina na čelu s Jurjem Dobrilom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4" name="Google Shape;294;p42"/>
          <p:cNvSpPr txBox="1"/>
          <p:nvPr>
            <p:ph idx="1" type="subTitle"/>
          </p:nvPr>
        </p:nvSpPr>
        <p:spPr>
          <a:xfrm>
            <a:off x="4828750" y="24681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Hrvatsko-slovenska manjina zastupala je u Saboru interese apsolutne većine stanovništva koje je nažalost najvećim dijelom bilo nepismeno, a posljedično i neinformirano što je utjecalo na iznimno malu izlaznost stanovništva na izbore.</a:t>
            </a:r>
            <a:br>
              <a:rPr lang="hr" sz="1200"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Onaj mali dio koji se usudio izaći morao je tražiti zaštitu redarstvenika.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95" name="Google Shape;2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/>
          <p:nvPr>
            <p:ph type="title"/>
          </p:nvPr>
        </p:nvSpPr>
        <p:spPr>
          <a:xfrm>
            <a:off x="272900" y="1101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Austro-ugarska nagodba 1867.</a:t>
            </a:r>
            <a:endParaRPr sz="24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1" name="Google Shape;301;p43"/>
          <p:cNvSpPr txBox="1"/>
          <p:nvPr>
            <p:ph idx="1" type="subTitle"/>
          </p:nvPr>
        </p:nvSpPr>
        <p:spPr>
          <a:xfrm>
            <a:off x="272900" y="1669900"/>
            <a:ext cx="4045200" cy="23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Zbog poraza u ratu protiv Pruske, Beč je bio prisiljen na sklapanje Austro-ugarske nagodbe. </a:t>
            </a:r>
            <a:br>
              <a:rPr lang="hr" sz="1200">
                <a:latin typeface="Georgia"/>
                <a:ea typeface="Georgia"/>
                <a:cs typeface="Georgia"/>
                <a:sym typeface="Georgia"/>
              </a:rPr>
            </a:br>
            <a:br>
              <a:rPr lang="hr" sz="1200"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Naime, Mađari su po brojnosti bili drugi narod u Monarhiji. Stvorena je zajednička vlada koja se bavila zajedničkim poslovima Monarhije: vanjskom politikom, vojskom i financijama. 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Dvije države bile su povezane i osobom vladara koji je bio car Austrije i kralj Ugarske i Hrvatske.</a:t>
            </a:r>
            <a:br>
              <a:rPr lang="hr" sz="1200">
                <a:latin typeface="Georgia"/>
                <a:ea typeface="Georgia"/>
                <a:cs typeface="Georgia"/>
                <a:sym typeface="Georgia"/>
              </a:rPr>
            </a:b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Novostvorena država nazvana je Austro-Ugarskom Monarhijom. 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Hrvatski sabor nije sudjelovao u donošenju Austro-ugarske nagodbe.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2" name="Google Shape;302;p43"/>
          <p:cNvSpPr txBox="1"/>
          <p:nvPr>
            <p:ph type="title"/>
          </p:nvPr>
        </p:nvSpPr>
        <p:spPr>
          <a:xfrm>
            <a:off x="4776950" y="1101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Hrvatsko-ugarska nagodba 1868.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3" name="Google Shape;303;p43"/>
          <p:cNvSpPr txBox="1"/>
          <p:nvPr>
            <p:ph idx="1" type="subTitle"/>
          </p:nvPr>
        </p:nvSpPr>
        <p:spPr>
          <a:xfrm>
            <a:off x="4828750" y="166990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1868. godine za bana je postavljen unionist Levin Rauch sa zadaćom da osigura većinu unionistima.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Iste godine, izaslanici Hrvatskog sabora su s predstavnicima Ugarskog sabora potpisali Hrvatsko-ugarsku nagodbu. 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Hrvatska je samostalno upravljala sudstvom, školstvom, bogoštovljem i unutarnjom upravom.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Ugarska vlada je kontrolirala: trgovinu, željeznice, banke, pošte i tvornice.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4" name="Google Shape;3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4"/>
          <p:cNvPicPr preferRelativeResize="0"/>
          <p:nvPr/>
        </p:nvPicPr>
        <p:blipFill rotWithShape="1">
          <a:blip r:embed="rId3">
            <a:alphaModFix/>
          </a:blip>
          <a:srcRect b="22785" l="0" r="0" t="0"/>
          <a:stretch/>
        </p:blipFill>
        <p:spPr>
          <a:xfrm>
            <a:off x="0" y="0"/>
            <a:ext cx="457200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4"/>
          <p:cNvSpPr txBox="1"/>
          <p:nvPr>
            <p:ph type="title"/>
          </p:nvPr>
        </p:nvSpPr>
        <p:spPr>
          <a:xfrm>
            <a:off x="4879200" y="85563"/>
            <a:ext cx="4045200" cy="211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Zakon o pučkom školstvu</a:t>
            </a:r>
            <a:endParaRPr sz="2400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1" name="Google Shape;311;p44"/>
          <p:cNvSpPr txBox="1"/>
          <p:nvPr>
            <p:ph idx="1" type="subTitle"/>
          </p:nvPr>
        </p:nvSpPr>
        <p:spPr>
          <a:xfrm>
            <a:off x="4879200" y="1336638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Hrvatski sabor 1874.</a:t>
            </a:r>
            <a:endParaRPr sz="2400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2" name="Google Shape;312;p44"/>
          <p:cNvSpPr txBox="1"/>
          <p:nvPr>
            <p:ph idx="2" type="body"/>
          </p:nvPr>
        </p:nvSpPr>
        <p:spPr>
          <a:xfrm>
            <a:off x="4879200" y="2571750"/>
            <a:ext cx="4045200" cy="199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Hrvatski sabor je 1874. godine prihvatio Zakon o pučkom školstvu, kojim je uveo obavezno četverogodišnje školovanje. 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Za donošenje ovog zakona posebno je bio zaslužan Ivan Mažuranić, prvi hrvatski ban pučanin i predsjednik Hrvatskog sabora iz 1872. godine.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13" name="Google Shape;31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49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5"/>
          <p:cNvSpPr txBox="1"/>
          <p:nvPr>
            <p:ph type="title"/>
          </p:nvPr>
        </p:nvSpPr>
        <p:spPr>
          <a:xfrm>
            <a:off x="265500" y="116925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Braća Radić i HPSS 1904.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9" name="Google Shape;319;p45"/>
          <p:cNvSpPr txBox="1"/>
          <p:nvPr>
            <p:ph idx="1" type="subTitle"/>
          </p:nvPr>
        </p:nvSpPr>
        <p:spPr>
          <a:xfrm>
            <a:off x="265500" y="27391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Antun i Stjepan Radić su 1904. godine osnovali Hrvatsku pučku seljačku stranku.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 b="16457" l="0" r="0" t="0"/>
          <a:stretch/>
        </p:blipFill>
        <p:spPr>
          <a:xfrm>
            <a:off x="4572000" y="0"/>
            <a:ext cx="4572002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6"/>
          <p:cNvSpPr txBox="1"/>
          <p:nvPr>
            <p:ph type="title"/>
          </p:nvPr>
        </p:nvSpPr>
        <p:spPr>
          <a:xfrm>
            <a:off x="1704300" y="709375"/>
            <a:ext cx="7373100" cy="148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Hrvatski odbor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8" name="Google Shape;328;p46"/>
          <p:cNvSpPr txBox="1"/>
          <p:nvPr>
            <p:ph idx="1" type="body"/>
          </p:nvPr>
        </p:nvSpPr>
        <p:spPr>
          <a:xfrm>
            <a:off x="311700" y="3080425"/>
            <a:ext cx="8520600" cy="16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Hrvatski odbor su osnovali Ante Trumbić, Frano Supilo i Ivan Meštrović 1914. godine u Rimu. Naime, oni su zbog straha od progona zbog svog političkog djelovanja morali emigrirati iz Hrvatske.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Zadaća Hrvatskog odbora bila je upoznavanje domaće i svjetske javnosti sa stanjem u Austro-Ugarskoj u dijelovima gdje su živjeli Hrvati, Slovenci i Srbi.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7"/>
          <p:cNvSpPr txBox="1"/>
          <p:nvPr>
            <p:ph type="title"/>
          </p:nvPr>
        </p:nvSpPr>
        <p:spPr>
          <a:xfrm>
            <a:off x="4853950" y="358900"/>
            <a:ext cx="4045200" cy="91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Jugoslavenski odbor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4" name="Google Shape;334;p47"/>
          <p:cNvSpPr txBox="1"/>
          <p:nvPr>
            <p:ph idx="1" type="subTitle"/>
          </p:nvPr>
        </p:nvSpPr>
        <p:spPr>
          <a:xfrm>
            <a:off x="4853950" y="1380198"/>
            <a:ext cx="4045200" cy="340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Jugoslavenski odbor osnovan je 1915. godine u Parizu s ciljem stvaranja jedinstvene države Južnih Slavena koja bi bila neovisna o Austro-Ugarskoj Monarhiji.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Jugoslavenski odbor bio je sastavljen od članova Hrvatskog odbora (Frane Supila, Ante Trumbića i Ivana Meštrovića), a pridružili su im se i srpski te slovenski političari pa je zbog novih članova nazvan Jugoslavenskim odborom.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35" name="Google Shape;335;p47"/>
          <p:cNvPicPr preferRelativeResize="0"/>
          <p:nvPr/>
        </p:nvPicPr>
        <p:blipFill rotWithShape="1">
          <a:blip r:embed="rId3">
            <a:alphaModFix/>
          </a:blip>
          <a:srcRect b="6327" l="0" r="0" t="10857"/>
          <a:stretch/>
        </p:blipFill>
        <p:spPr>
          <a:xfrm>
            <a:off x="0" y="0"/>
            <a:ext cx="4571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8"/>
          <p:cNvSpPr txBox="1"/>
          <p:nvPr>
            <p:ph type="title"/>
          </p:nvPr>
        </p:nvSpPr>
        <p:spPr>
          <a:xfrm>
            <a:off x="274825" y="669288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Krfska deklaracija 1917.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2" name="Google Shape;342;p48"/>
          <p:cNvSpPr txBox="1"/>
          <p:nvPr>
            <p:ph idx="1" type="subTitle"/>
          </p:nvPr>
        </p:nvSpPr>
        <p:spPr>
          <a:xfrm>
            <a:off x="130375" y="2074163"/>
            <a:ext cx="4334100" cy="20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Krfska deklaracija jest sporazum između srbijanske vlade i delegacije Jugoslavenskog odbora kojom su utvrđena načela uređenja buduće zajedničke države Južnih Slavena. </a:t>
            </a:r>
            <a:b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Ta zajednica trebala je biti ustavna, demokratska i parlamentarna monarhija na čelu s dinastijom Karađorđević, a nazvana je Kraljevstvo Srba, Hrvata i Slovenaca.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43" name="Google Shape;343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54288"/>
            <a:ext cx="4572000" cy="275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"/>
          <p:cNvSpPr txBox="1"/>
          <p:nvPr>
            <p:ph type="title"/>
          </p:nvPr>
        </p:nvSpPr>
        <p:spPr>
          <a:xfrm>
            <a:off x="258100" y="848675"/>
            <a:ext cx="4045200" cy="21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Narodno vijeće Slovenaca, Hrvata i Srba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0" name="Google Shape;350;p49"/>
          <p:cNvSpPr txBox="1"/>
          <p:nvPr>
            <p:ph idx="1" type="subTitle"/>
          </p:nvPr>
        </p:nvSpPr>
        <p:spPr>
          <a:xfrm>
            <a:off x="258100" y="2571750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latin typeface="Georgia"/>
                <a:ea typeface="Georgia"/>
                <a:cs typeface="Georgia"/>
                <a:sym typeface="Georgia"/>
              </a:rPr>
              <a:t>5. listopada 1918.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1" name="Google Shape;351;p49"/>
          <p:cNvSpPr txBox="1"/>
          <p:nvPr/>
        </p:nvSpPr>
        <p:spPr>
          <a:xfrm>
            <a:off x="4966150" y="1071750"/>
            <a:ext cx="3894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Predstavničko tijelo Države Slovenaca, Hrvata i Srba osnovano je 5. listopada 1918. godine, a zvalo se Narodno vijeće Slovenaca, Hrvata i Srba. Ono je bilo i predstavničko tijelo Slavena u Monarhiji, a na čelu Narodnog vijeća SHS bio je Anton Korošec.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52" name="Google Shape;35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0"/>
            <a:ext cx="685799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0"/>
          <p:cNvSpPr txBox="1"/>
          <p:nvPr>
            <p:ph type="title"/>
          </p:nvPr>
        </p:nvSpPr>
        <p:spPr>
          <a:xfrm>
            <a:off x="0" y="1188725"/>
            <a:ext cx="3240900" cy="14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29. listopada </a:t>
            </a:r>
            <a:endParaRPr sz="24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1918.</a:t>
            </a:r>
            <a:endParaRPr sz="24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0" name="Google Shape;360;p50"/>
          <p:cNvSpPr txBox="1"/>
          <p:nvPr>
            <p:ph idx="1" type="body"/>
          </p:nvPr>
        </p:nvSpPr>
        <p:spPr>
          <a:xfrm>
            <a:off x="56425" y="2716900"/>
            <a:ext cx="31524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29. listopada 1918. godine Hrvatski sabor donio je odluku o prekidu svih državno-pravnih veza s Austro-Ugarskom Monarhijom i odluku o osnivanju Države SHS.</a:t>
            </a:r>
            <a:endParaRPr sz="1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1"/>
          <p:cNvSpPr txBox="1"/>
          <p:nvPr>
            <p:ph type="title"/>
          </p:nvPr>
        </p:nvSpPr>
        <p:spPr>
          <a:xfrm>
            <a:off x="1628400" y="588525"/>
            <a:ext cx="7515600" cy="127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Država Slovenaca, Hrvata i Srba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7" name="Google Shape;367;p51"/>
          <p:cNvSpPr txBox="1"/>
          <p:nvPr>
            <p:ph idx="1" type="body"/>
          </p:nvPr>
        </p:nvSpPr>
        <p:spPr>
          <a:xfrm>
            <a:off x="311700" y="3252650"/>
            <a:ext cx="8520600" cy="13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Na zasjedanju Hrvatskog sabora koje je održano 29. listopada 1918. godine i nakon izglasane odluke o prekidu svih državno-pravnih veza s Austro-Ugarskom Monarhijom osnovana je nova država nazvana Državom Slovenaca, Hrvata i Srba.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Na istom zasjedanju je najavljeno da Država Slovenaca, Hrvata i Srba namjerava stupiti u novu zajednicu južnoslavenskih naroda, a nova zajednica trebala je nastati ujedinjenjem Države Slovenaca, Hrvata i Srba s Kraljevinom Srbijom.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0" l="23918" r="11682" t="0"/>
          <a:stretch/>
        </p:blipFill>
        <p:spPr>
          <a:xfrm>
            <a:off x="3257025" y="0"/>
            <a:ext cx="58869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256075" y="1130100"/>
            <a:ext cx="2808000" cy="288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Bašćanska ploča</a:t>
            </a: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 je otkrivena 1851. godine u crkvi sv. Lucije u Jurandvoru nedaleko od Baške na otoku Krku, </a:t>
            </a: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a od 1934. godine čuva se u zgradi Hrvatske akademije znanosti i umjetnosti u Zagrebu.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Replika Bašćanske ploče nalazi se u prizemlju zgrade Hrvatskog sabora.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"/>
          <p:cNvSpPr txBox="1"/>
          <p:nvPr>
            <p:ph type="title"/>
          </p:nvPr>
        </p:nvSpPr>
        <p:spPr>
          <a:xfrm>
            <a:off x="4811875" y="599700"/>
            <a:ext cx="4165200" cy="167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Jugoslavenski odbor oko ujedinjenja s Kraljevinom Srbijom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52"/>
          <p:cNvSpPr txBox="1"/>
          <p:nvPr>
            <p:ph idx="2" type="body"/>
          </p:nvPr>
        </p:nvSpPr>
        <p:spPr>
          <a:xfrm>
            <a:off x="4975975" y="2437501"/>
            <a:ext cx="3837000" cy="175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Kao član Jugoslavenskog odbora </a:t>
            </a: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Frano Supilo je smatrao da se s Kraljevinom Srbijom prvo treba dogovoriti pitanje unutarnjeg uređenja, a tek onda pokrenuti ujedinjenje, dok su ostali članovi odbora težili što skorijem ujedinjenju i bez previše uvjetovanja Kraljevini Srbiji.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74" name="Google Shape;374;p52"/>
          <p:cNvPicPr preferRelativeResize="0"/>
          <p:nvPr/>
        </p:nvPicPr>
        <p:blipFill rotWithShape="1">
          <a:blip r:embed="rId3">
            <a:alphaModFix/>
          </a:blip>
          <a:srcRect b="0" l="42065" r="7934" t="0"/>
          <a:stretch/>
        </p:blipFill>
        <p:spPr>
          <a:xfrm>
            <a:off x="0" y="0"/>
            <a:ext cx="45719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74" y="85574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3"/>
          <p:cNvSpPr txBox="1"/>
          <p:nvPr>
            <p:ph type="title"/>
          </p:nvPr>
        </p:nvSpPr>
        <p:spPr>
          <a:xfrm>
            <a:off x="250075" y="344963"/>
            <a:ext cx="4045200" cy="319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Gospodo! Još nije prekasno! Ne srljajte kao guske u maglu! Ne zaključujte jedinstvene vlade s Kraljevinom Srbijom već zato, jer, eto u ime Kraljevine Srbije nema tu nikoga, ništa, osim taj jedan brzojav... Dajte uvidite barem to da je ova stvar tako važna i tako sudbonosna da treba sazvati čitavo Narodno vijeće, a, naravski, i Hrvatski sabor.</a:t>
            </a:r>
            <a:endParaRPr i="1"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81" name="Google Shape;381;p53"/>
          <p:cNvPicPr preferRelativeResize="0"/>
          <p:nvPr/>
        </p:nvPicPr>
        <p:blipFill rotWithShape="1">
          <a:blip r:embed="rId3">
            <a:alphaModFix/>
          </a:blip>
          <a:srcRect b="1214" l="0" r="0" t="3872"/>
          <a:stretch/>
        </p:blipFill>
        <p:spPr>
          <a:xfrm flipH="1">
            <a:off x="4881675" y="0"/>
            <a:ext cx="39963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3"/>
          <p:cNvSpPr txBox="1"/>
          <p:nvPr/>
        </p:nvSpPr>
        <p:spPr>
          <a:xfrm>
            <a:off x="274525" y="3202263"/>
            <a:ext cx="39963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Iznad su riječi Stjepana Radića upućene članovima Narodnog vijeća Slovenaca, Hrvata i Srba na sjednici istog tog vijeća održanoj 23. i 24. studenog 1918. godine.</a:t>
            </a:r>
            <a:b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Radić se zalagao za ravnopravnost i federalističko uređenje buduće države.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83" name="Google Shape;38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/>
          <p:cNvSpPr txBox="1"/>
          <p:nvPr>
            <p:ph type="title"/>
          </p:nvPr>
        </p:nvSpPr>
        <p:spPr>
          <a:xfrm>
            <a:off x="4896650" y="502175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Svetozar Pribičević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9" name="Google Shape;389;p54"/>
          <p:cNvSpPr txBox="1"/>
          <p:nvPr>
            <p:ph idx="1" type="subTitle"/>
          </p:nvPr>
        </p:nvSpPr>
        <p:spPr>
          <a:xfrm>
            <a:off x="4846550" y="2092600"/>
            <a:ext cx="4145400" cy="20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Svetozar Pribičević bio je hrvatski političar srpskog podrijetla, potpredsjednik Narodnog vijeća Slovenaca, Hrvata i Srba te će uz Stjepana Radića postati jedan od najutjecajnijih političara u Hrvatskoj.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0" name="Google Shape;390;p54"/>
          <p:cNvSpPr txBox="1"/>
          <p:nvPr>
            <p:ph idx="2" type="body"/>
          </p:nvPr>
        </p:nvSpPr>
        <p:spPr>
          <a:xfrm>
            <a:off x="37325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M</a:t>
            </a: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išljenje Stjepana Radića nije dijelio i Svetozar Pribičević. Naime, Pribičević je bio za hitno i bezuvjetno ujedinjenje Države Slovenaca, Hrvata i Srba i Kraljevine Srbije te za centralističko uređenje buduće zajedničke države.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91" name="Google Shape;3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5"/>
          <p:cNvSpPr txBox="1"/>
          <p:nvPr>
            <p:ph type="title"/>
          </p:nvPr>
        </p:nvSpPr>
        <p:spPr>
          <a:xfrm>
            <a:off x="4229775" y="1102063"/>
            <a:ext cx="4350600" cy="10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Kraljevstvo Srba, Hrvata i Slovenaca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8" name="Google Shape;398;p55"/>
          <p:cNvSpPr txBox="1"/>
          <p:nvPr>
            <p:ph idx="2" type="body"/>
          </p:nvPr>
        </p:nvSpPr>
        <p:spPr>
          <a:xfrm>
            <a:off x="4405125" y="2138263"/>
            <a:ext cx="3999900" cy="22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Ujedinjenje Države Slovenaca, Hrvata i Srba  i Kraljevine Srbije u jedinstveno Kraljevstvo Srba, Hrvata i Slovenaca proglasio je regent Aleksandar 1. prosinca 1918. godine. Međutim, Hrvatski sabor nikada nije potvrdio čin stvaranja Kraljevstva Srba, Hrvata i Slovenaca.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99" name="Google Shape;399;p5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22774" l="0" r="0" t="10806"/>
          <a:stretch/>
        </p:blipFill>
        <p:spPr>
          <a:xfrm>
            <a:off x="120625" y="1443000"/>
            <a:ext cx="3034251" cy="257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5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6"/>
          <p:cNvSpPr txBox="1"/>
          <p:nvPr/>
        </p:nvSpPr>
        <p:spPr>
          <a:xfrm>
            <a:off x="4026000" y="947250"/>
            <a:ext cx="4684500" cy="32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Stjepan Radić je smatrao da se nije poštovalo pravo na samoodređenje, nego je bez potvrde Hrvatskog sabora Hrvatskoj nametnuta nova vlast. Nije priznavao dinastiju Karađorđević ni čin ujedinjenja, a zbog tvrdnje da je Kraljevstvo SHS nastalo bez pristanka hrvatskog naroda i bez odobrenja Hrvatskog sabora bio je i u zatvoru od ožujka 1919. godine do veljače 1920. godine.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08" name="Google Shape;408;p56"/>
          <p:cNvPicPr preferRelativeResize="0"/>
          <p:nvPr/>
        </p:nvPicPr>
        <p:blipFill rotWithShape="1">
          <a:blip r:embed="rId5">
            <a:alphaModFix/>
          </a:blip>
          <a:srcRect b="3577" l="2542" r="1892" t="2029"/>
          <a:stretch/>
        </p:blipFill>
        <p:spPr>
          <a:xfrm>
            <a:off x="233363" y="1311300"/>
            <a:ext cx="2764375" cy="36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7"/>
          <p:cNvSpPr txBox="1"/>
          <p:nvPr>
            <p:ph type="title"/>
          </p:nvPr>
        </p:nvSpPr>
        <p:spPr>
          <a:xfrm>
            <a:off x="242875" y="112240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Radić priznao Kraljevinu SHS i Vidovdanski ustav</a:t>
            </a:r>
            <a:endParaRPr sz="38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14" name="Google Shape;414;p57"/>
          <p:cNvSpPr txBox="1"/>
          <p:nvPr>
            <p:ph idx="1" type="subTitle"/>
          </p:nvPr>
        </p:nvSpPr>
        <p:spPr>
          <a:xfrm>
            <a:off x="242875" y="30964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latin typeface="Georgia"/>
                <a:ea typeface="Georgia"/>
                <a:cs typeface="Georgia"/>
                <a:sym typeface="Georgia"/>
              </a:rPr>
              <a:t>1925.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15" name="Google Shape;415;p57"/>
          <p:cNvSpPr txBox="1"/>
          <p:nvPr>
            <p:ph idx="2" type="body"/>
          </p:nvPr>
        </p:nvSpPr>
        <p:spPr>
          <a:xfrm>
            <a:off x="4916225" y="603900"/>
            <a:ext cx="3984900" cy="39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Stjepan Radić je zbog svog političkog djelovanja od 1918. – 1925. godine bio pritvaran, a njegova stranka Hrvatska republikanska seljačka stranka čak i zabranjena. Shvativši da iz zatvora ne može doprinijeti boljem položaju hrvatskog naroda u sastavu Kraljevine SHS odlučio je 1925. godine priznati monarhiju i Vidovdanski ustav te je ušao u vladu kao ministar prosvjete. Stranka se morala odreći republikanstva te se od tada naziva Hrvatska seljačka stranka.</a:t>
            </a:r>
            <a:r>
              <a:rPr b="1"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Ipak, već godinu poslije je napustio vladu i prešao u opoziciju.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16" name="Google Shape;41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"/>
          <p:cNvSpPr txBox="1"/>
          <p:nvPr>
            <p:ph type="title"/>
          </p:nvPr>
        </p:nvSpPr>
        <p:spPr>
          <a:xfrm>
            <a:off x="4696950" y="345075"/>
            <a:ext cx="43011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Atentat na hrvatske zastupnike u Narodnoj skupštini</a:t>
            </a:r>
            <a:endParaRPr sz="24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2" name="Google Shape;422;p58"/>
          <p:cNvSpPr txBox="1"/>
          <p:nvPr>
            <p:ph idx="1" type="subTitle"/>
          </p:nvPr>
        </p:nvSpPr>
        <p:spPr>
          <a:xfrm>
            <a:off x="4731300" y="1827375"/>
            <a:ext cx="4232400" cy="31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1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Stjepan Radić je dosljedno istupao protiv centralizma, velikosrpske prevlasti u državi te je zagovarao federativno uređenje zemlje pa se njegovo političko djelovanje nameće kao glavni uzrok atentata na njega i druge hrvatske zastupnike koji se dogodio 20. lipnja 1928. godine.</a:t>
            </a:r>
            <a:endParaRPr sz="11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1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Zastupnik Srpske radikalne stranke</a:t>
            </a:r>
            <a:r>
              <a:rPr b="1" lang="hr" sz="11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hr" sz="11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Puniša Račić</a:t>
            </a:r>
            <a:r>
              <a:rPr b="1" lang="hr" sz="11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hr" sz="11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je pucao na hrvatske zastupnike nakon oštrije rasprave te je na mjestu ubio dva zastupnika, a trojicu ranio među kojima je bio i Stjepan Radić koji je preminuo od posljedica ranjavanja 8. kolovoza 1928. godine. Ubijeni su Pavle Radić, Đuro Basariček, a ranjeni Stjepan Radić, Ivan Pernar i Ivan Granđa. </a:t>
            </a:r>
            <a:endParaRPr sz="11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23" name="Google Shape;423;p58"/>
          <p:cNvPicPr preferRelativeResize="0"/>
          <p:nvPr/>
        </p:nvPicPr>
        <p:blipFill rotWithShape="1">
          <a:blip r:embed="rId3">
            <a:alphaModFix/>
          </a:blip>
          <a:srcRect b="6101" l="7423" r="10183" t="20740"/>
          <a:stretch/>
        </p:blipFill>
        <p:spPr>
          <a:xfrm>
            <a:off x="0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6124" y="936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9"/>
          <p:cNvSpPr txBox="1"/>
          <p:nvPr>
            <p:ph type="title"/>
          </p:nvPr>
        </p:nvSpPr>
        <p:spPr>
          <a:xfrm>
            <a:off x="311700" y="955900"/>
            <a:ext cx="85206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Diktatura</a:t>
            </a:r>
            <a:endParaRPr sz="38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30" name="Google Shape;430;p59"/>
          <p:cNvSpPr txBox="1"/>
          <p:nvPr>
            <p:ph idx="1" type="body"/>
          </p:nvPr>
        </p:nvSpPr>
        <p:spPr>
          <a:xfrm>
            <a:off x="311700" y="2919400"/>
            <a:ext cx="85206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K</a:t>
            </a: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ralj Aleksandar </a:t>
            </a: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6. siječnja 1929. godine uvodi diktaturu prethodno raspustivši Narodnu skupštinu u Beogradu. Kraljevina Srba, Hrvata i Slovenaca u listopadu 1929. godine mijenja ime u Kraljevina Jugoslavija.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31" name="Google Shape;43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0"/>
          <p:cNvSpPr txBox="1"/>
          <p:nvPr>
            <p:ph type="title"/>
          </p:nvPr>
        </p:nvSpPr>
        <p:spPr>
          <a:xfrm>
            <a:off x="311700" y="984138"/>
            <a:ext cx="85206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Sporazum</a:t>
            </a:r>
            <a:br>
              <a:rPr lang="hr" sz="38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38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Cvetković - Maček</a:t>
            </a:r>
            <a:endParaRPr sz="38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37" name="Google Shape;437;p60"/>
          <p:cNvSpPr txBox="1"/>
          <p:nvPr>
            <p:ph idx="1" type="body"/>
          </p:nvPr>
        </p:nvSpPr>
        <p:spPr>
          <a:xfrm>
            <a:off x="311700" y="3159013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Sporazum Cvetković-Maček potpisan je pred sami početak Drugog svjetskog rata, a njime je stvorena Banovina Hrvatska koja je unutar Kraljevine Jugoslavije dobila određenu samostalnost.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38" name="Google Shape;43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1"/>
          <p:cNvSpPr txBox="1"/>
          <p:nvPr>
            <p:ph type="title"/>
          </p:nvPr>
        </p:nvSpPr>
        <p:spPr>
          <a:xfrm>
            <a:off x="311700" y="458025"/>
            <a:ext cx="85206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6. travnja 1941.</a:t>
            </a:r>
            <a:endParaRPr sz="38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4" name="Google Shape;444;p61"/>
          <p:cNvSpPr txBox="1"/>
          <p:nvPr>
            <p:ph idx="1" type="body"/>
          </p:nvPr>
        </p:nvSpPr>
        <p:spPr>
          <a:xfrm>
            <a:off x="311700" y="2571750"/>
            <a:ext cx="8520600" cy="202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Jugoslavija je 25. ožujka 1941. pristupila Trojnom paktu zbog čega na intervenciju Velike Britanije dolazi do državnog udara, a zatim na prijestolje dolazi kralj Petar s nepunih 18 godina.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7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Njemačka je napala Kraljevinu Jugoslaviju 6. travnja 1941. godine, a 17. travnja iste godine Jugoslavenska vojska potpisuje bezuvjetnu kapitulaciju.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45" name="Google Shape;44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 b="20647" l="0" r="4988" t="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type="title"/>
          </p:nvPr>
        </p:nvSpPr>
        <p:spPr>
          <a:xfrm>
            <a:off x="4812025" y="9365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Pacta Conventa</a:t>
            </a:r>
            <a:b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(1102. - 1526.)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4" name="Google Shape;84;p17"/>
          <p:cNvSpPr txBox="1"/>
          <p:nvPr>
            <p:ph idx="4294967295" type="body"/>
          </p:nvPr>
        </p:nvSpPr>
        <p:spPr>
          <a:xfrm>
            <a:off x="4960525" y="1575950"/>
            <a:ext cx="3896700" cy="29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1102. godine zaključen je sporazum nama poznat pod imenom PACTA CONVENTA. Bio je to dogovor između hrvatskog plemstva i ugarskog kralja Kolomana u kojem je Koloman obećao hrvatskom plemstvu da mu neće oduzimati posjede i da mu neće nametati poreze te da će ono ići samo u obrambene ratove, a hrvatsko plemstvo će ga zauzvrat priznati kao svoga kralja. 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Nakon što je Koloman 1102. godine okrunjen u Biogradu za hrvatskog kralja, Hrvatska i Ugarska ušle su u personalnu uniju.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b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6124" y="936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2"/>
          <p:cNvSpPr txBox="1"/>
          <p:nvPr>
            <p:ph type="title"/>
          </p:nvPr>
        </p:nvSpPr>
        <p:spPr>
          <a:xfrm>
            <a:off x="1618250" y="439275"/>
            <a:ext cx="7404900" cy="15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Nezavisna Država Hrvatska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2" name="Google Shape;452;p62"/>
          <p:cNvSpPr txBox="1"/>
          <p:nvPr>
            <p:ph idx="1" type="body"/>
          </p:nvPr>
        </p:nvSpPr>
        <p:spPr>
          <a:xfrm>
            <a:off x="311700" y="3122625"/>
            <a:ext cx="8520600" cy="15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U novim okolnostima, u tijeku Drugog svjetskog rata, hrvatski narod dobiva novu državu koja je proglašena 10. travnja 1941. godine, a nazvana je Nezavisna Država Hrvatska. </a:t>
            </a:r>
            <a:br>
              <a:rPr lang="hr" sz="1200">
                <a:latin typeface="Georgia"/>
                <a:ea typeface="Georgia"/>
                <a:cs typeface="Georgia"/>
                <a:sym typeface="Georgia"/>
              </a:rPr>
            </a:br>
            <a:br>
              <a:rPr lang="hr" sz="1200"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NDH je bila podređena Njemačkoj i Italiji, a prema uzoru fašističke Italije i nacističke Njemačke i NDH je provodila diktaturu i teror. Bili su uvedeni rasni zakoni, osnivani koncentracijski logori.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6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6325" y="933450"/>
            <a:ext cx="5887675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3"/>
          <p:cNvSpPr txBox="1"/>
          <p:nvPr>
            <p:ph type="title"/>
          </p:nvPr>
        </p:nvSpPr>
        <p:spPr>
          <a:xfrm>
            <a:off x="311700" y="1299975"/>
            <a:ext cx="28080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Hrvatski državni sabor u NDH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0" name="Google Shape;460;p63"/>
          <p:cNvSpPr txBox="1"/>
          <p:nvPr>
            <p:ph idx="1" type="body"/>
          </p:nvPr>
        </p:nvSpPr>
        <p:spPr>
          <a:xfrm>
            <a:off x="222900" y="2235025"/>
            <a:ext cx="2808000" cy="27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Hrvatski državni sabor bio je u vrijeme Nezavisne Države Hrvatske sazvan bez provođenja izbora, a sastao se tri puta.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Doneseni su mnogi zakoni o nacionalnoj i rasnoj isključivosti.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7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Vrhovnu vlast imao je poglavnik Ante Pavelić, a političkim strankama rad je bio zabranjen. Pravo na rad i djelovanje imao je isključivo ustaški pokret.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4"/>
          <p:cNvSpPr txBox="1"/>
          <p:nvPr>
            <p:ph idx="1" type="body"/>
          </p:nvPr>
        </p:nvSpPr>
        <p:spPr>
          <a:xfrm>
            <a:off x="311700" y="2877200"/>
            <a:ext cx="85206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Najviše predstavničko tijelo svih naroda u Jugoslaviji osnovano je u Bihaću u studenom 1942. godine, a zvalo se Antifašističko vijeće narodnog oslobođenja Jugoslavije ili AVNOJ.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6" name="Google Shape;466;p64"/>
          <p:cNvSpPr txBox="1"/>
          <p:nvPr>
            <p:ph type="title"/>
          </p:nvPr>
        </p:nvSpPr>
        <p:spPr>
          <a:xfrm>
            <a:off x="311700" y="913700"/>
            <a:ext cx="85206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AVNOJ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67" name="Google Shape;46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5"/>
          <p:cNvSpPr txBox="1"/>
          <p:nvPr>
            <p:ph type="title"/>
          </p:nvPr>
        </p:nvSpPr>
        <p:spPr>
          <a:xfrm>
            <a:off x="1198925" y="373450"/>
            <a:ext cx="79449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ZAVNOH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74" name="Google Shape;474;p65"/>
          <p:cNvSpPr txBox="1"/>
          <p:nvPr>
            <p:ph idx="1" type="body"/>
          </p:nvPr>
        </p:nvSpPr>
        <p:spPr>
          <a:xfrm>
            <a:off x="311700" y="3403850"/>
            <a:ext cx="85206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Najviše političko i predstavničko tijelo partizanske vlasti u Hrvatskoj je osnovano u lipnju 1943. godine, a zvalo se Zemaljsko antifašističko vijeće narodnog oslobođenja Hrvatske ili ZAVNOH.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6"/>
          <p:cNvSpPr txBox="1"/>
          <p:nvPr>
            <p:ph type="title"/>
          </p:nvPr>
        </p:nvSpPr>
        <p:spPr>
          <a:xfrm>
            <a:off x="1198925" y="373450"/>
            <a:ext cx="79449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ZAVNOH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81" name="Google Shape;481;p66"/>
          <p:cNvSpPr txBox="1"/>
          <p:nvPr>
            <p:ph idx="1" type="body"/>
          </p:nvPr>
        </p:nvSpPr>
        <p:spPr>
          <a:xfrm>
            <a:off x="311700" y="3389050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Nakon kapitulacije Italije 8. rujna 1943. godine, Zemaljsko antifašističko vijeće narodnog oslobođenja Hrvatske kao najviše političko i predstavničko tijelo partizanske vlasti u Hrvatskoj donosi proglas o vraćanju svih područja Hrvatskoj koja su joj prethodno bila oduzeta Rapallskim ugovorima (1920.) i Rimskim ugovorima (1941.).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7"/>
          <p:cNvSpPr txBox="1"/>
          <p:nvPr>
            <p:ph type="title"/>
          </p:nvPr>
        </p:nvSpPr>
        <p:spPr>
          <a:xfrm>
            <a:off x="311700" y="504450"/>
            <a:ext cx="8520600" cy="282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Demokratska Federativna</a:t>
            </a:r>
            <a:b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Jugoslavija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87" name="Google Shape;487;p67"/>
          <p:cNvSpPr txBox="1"/>
          <p:nvPr>
            <p:ph idx="1" type="body"/>
          </p:nvPr>
        </p:nvSpPr>
        <p:spPr>
          <a:xfrm>
            <a:off x="311700" y="3329850"/>
            <a:ext cx="85206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Nova jugoslavenska država koju je proglasio AVNOJ</a:t>
            </a:r>
            <a:r>
              <a:rPr b="1"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1943. godine</a:t>
            </a:r>
            <a:r>
              <a:rPr b="1"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nazvana je Demokratska Federativna Jugoslavija.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88" name="Google Shape;48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8"/>
          <p:cNvSpPr txBox="1"/>
          <p:nvPr>
            <p:ph type="title"/>
          </p:nvPr>
        </p:nvSpPr>
        <p:spPr>
          <a:xfrm>
            <a:off x="1672575" y="373450"/>
            <a:ext cx="74712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Federalna Država Hrvatska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95" name="Google Shape;495;p68"/>
          <p:cNvSpPr txBox="1"/>
          <p:nvPr/>
        </p:nvSpPr>
        <p:spPr>
          <a:xfrm>
            <a:off x="423900" y="3115700"/>
            <a:ext cx="8296200" cy="169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Na trećem zasjedanju ZAVNOH-a održanom početkom svibnja 1944. godine u Topuskom proglašena je Federalna Država Hrvatska kao ravnopravna članica Demokratske Federativne Jugoslavije.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9"/>
          <p:cNvSpPr txBox="1"/>
          <p:nvPr>
            <p:ph type="title"/>
          </p:nvPr>
        </p:nvSpPr>
        <p:spPr>
          <a:xfrm>
            <a:off x="311700" y="1134600"/>
            <a:ext cx="85206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8. svibnja 1945.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1" name="Google Shape;501;p69"/>
          <p:cNvSpPr txBox="1"/>
          <p:nvPr>
            <p:ph idx="1" type="body"/>
          </p:nvPr>
        </p:nvSpPr>
        <p:spPr>
          <a:xfrm>
            <a:off x="311700" y="3142500"/>
            <a:ext cx="8520600" cy="8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Partizani su ušli u Zagreb 8. svibnja 1945. godine, a tog dana prestala je postojati i Nezavisna Država Hrvatska.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02" name="Google Shape;50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70"/>
          <p:cNvSpPr txBox="1"/>
          <p:nvPr>
            <p:ph type="title"/>
          </p:nvPr>
        </p:nvSpPr>
        <p:spPr>
          <a:xfrm>
            <a:off x="2264675" y="240250"/>
            <a:ext cx="63456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Narodni sabor Hrvatske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9" name="Google Shape;509;p70"/>
          <p:cNvSpPr txBox="1"/>
          <p:nvPr>
            <p:ph idx="1" type="body"/>
          </p:nvPr>
        </p:nvSpPr>
        <p:spPr>
          <a:xfrm>
            <a:off x="311700" y="3255850"/>
            <a:ext cx="85206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Zemaljsko antifašističko vijeće narodnog oslobođenja Hrvatske je u srpnju 1945. godine promijenilo naziv u Narodni sabor Hrvatske.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7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71"/>
          <p:cNvSpPr txBox="1"/>
          <p:nvPr>
            <p:ph type="title"/>
          </p:nvPr>
        </p:nvSpPr>
        <p:spPr>
          <a:xfrm>
            <a:off x="311700" y="1287725"/>
            <a:ext cx="2808000" cy="140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Vladimir Nazor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6" name="Google Shape;516;p71"/>
          <p:cNvSpPr txBox="1"/>
          <p:nvPr>
            <p:ph idx="1" type="body"/>
          </p:nvPr>
        </p:nvSpPr>
        <p:spPr>
          <a:xfrm>
            <a:off x="311700" y="2856675"/>
            <a:ext cx="2808000" cy="18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Vladimir Nazor bio je p</a:t>
            </a: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rvi predsjednik Narodnog sabora Hrvatske. Prethodno je obnašao funkciju predsjednika Zemaljskog antifašističkog vijeća narodnog oslobođenja Hrvatske.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17" name="Google Shape;517;p7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1588" y="0"/>
            <a:ext cx="377362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type="title"/>
          </p:nvPr>
        </p:nvSpPr>
        <p:spPr>
          <a:xfrm>
            <a:off x="382175" y="3230650"/>
            <a:ext cx="38535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Slavonski</a:t>
            </a:r>
            <a:br>
              <a:rPr lang="hr" sz="24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24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sabor 1273.</a:t>
            </a:r>
            <a:endParaRPr sz="24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2" name="Google Shape;92;p18"/>
          <p:cNvSpPr txBox="1"/>
          <p:nvPr>
            <p:ph idx="2" type="body"/>
          </p:nvPr>
        </p:nvSpPr>
        <p:spPr>
          <a:xfrm>
            <a:off x="4968450" y="2938000"/>
            <a:ext cx="3853500" cy="206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Prvi poznati sabor poznat i kao “Slavonski sabor” održan je u Zagrebu 20. travnja 1273. godine.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Na fotografiji je prikazan prvi cjelovito sačuvani saborski “zapisnik” u kojem je utvrđen i latinski naziv sabora: </a:t>
            </a:r>
            <a:r>
              <a:rPr i="1"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Opći sabor čitave Kraljevine Slavonije</a:t>
            </a: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 (</a:t>
            </a:r>
            <a:r>
              <a:rPr i="1"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Congregacio Regni tocius Sclavonie generalis</a:t>
            </a: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).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b="20507" l="0" r="0" t="7838"/>
          <a:stretch/>
        </p:blipFill>
        <p:spPr>
          <a:xfrm>
            <a:off x="2006450" y="0"/>
            <a:ext cx="7137549" cy="267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2"/>
          <p:cNvSpPr txBox="1"/>
          <p:nvPr>
            <p:ph type="title"/>
          </p:nvPr>
        </p:nvSpPr>
        <p:spPr>
          <a:xfrm>
            <a:off x="273575" y="1738413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Federativna Narodna Republika Jugoslavija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3" name="Google Shape;523;p72"/>
          <p:cNvSpPr txBox="1"/>
          <p:nvPr>
            <p:ph idx="1" type="subTitle"/>
          </p:nvPr>
        </p:nvSpPr>
        <p:spPr>
          <a:xfrm>
            <a:off x="273575" y="3220713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latin typeface="Georgia"/>
                <a:ea typeface="Georgia"/>
                <a:cs typeface="Georgia"/>
                <a:sym typeface="Georgia"/>
              </a:rPr>
              <a:t>29. studenog 1945.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4" name="Google Shape;524;p72"/>
          <p:cNvSpPr txBox="1"/>
          <p:nvPr>
            <p:ph idx="2" type="body"/>
          </p:nvPr>
        </p:nvSpPr>
        <p:spPr>
          <a:xfrm>
            <a:off x="4931450" y="1182300"/>
            <a:ext cx="3837000" cy="277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Ustavotvorna skupština je 29. studenog 1945. proglasila Federativnu Narodnu Republiku Jugoslaviju. U siječnju 1946. godine je donesen Ustav Federativne Narodne Republike Jugoslavije, a Ustav Narodne Republike Hrvatske donesen je početkom 1947. godine.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25" name="Google Shape;52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3"/>
          <p:cNvSpPr txBox="1"/>
          <p:nvPr>
            <p:ph type="title"/>
          </p:nvPr>
        </p:nvSpPr>
        <p:spPr>
          <a:xfrm>
            <a:off x="250700" y="107305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KPJ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31" name="Google Shape;531;p73"/>
          <p:cNvSpPr txBox="1"/>
          <p:nvPr>
            <p:ph idx="1" type="subTitle"/>
          </p:nvPr>
        </p:nvSpPr>
        <p:spPr>
          <a:xfrm>
            <a:off x="250700" y="2835350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latin typeface="Georgia"/>
                <a:ea typeface="Georgia"/>
                <a:cs typeface="Georgia"/>
                <a:sym typeface="Georgia"/>
              </a:rPr>
              <a:t>Komunistička partija Jugoslavije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32" name="Google Shape;532;p73"/>
          <p:cNvSpPr txBox="1"/>
          <p:nvPr>
            <p:ph idx="2" type="body"/>
          </p:nvPr>
        </p:nvSpPr>
        <p:spPr>
          <a:xfrm>
            <a:off x="4932100" y="2804725"/>
            <a:ext cx="3837000" cy="193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U Federativnoj Narodnoj Republici Jugoslaviji je umjesto višestranačja uveden jednostranački sustav. Komunistička partija Jugoslavije nadzirala je i upravljala cjelokupnim društvom: vojskom, policijom, kulturom, obrazovanjem i gospodarstvom.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33" name="Google Shape;533;p7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8950" y="0"/>
            <a:ext cx="4565050" cy="228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Hrvatsko proljeće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0" name="Google Shape;540;p7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000">
                <a:latin typeface="Georgia"/>
                <a:ea typeface="Georgia"/>
                <a:cs typeface="Georgia"/>
                <a:sym typeface="Georgia"/>
              </a:rPr>
              <a:t>1971.</a:t>
            </a:r>
            <a:endParaRPr sz="30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1" name="Google Shape;541;p74"/>
          <p:cNvSpPr txBox="1"/>
          <p:nvPr>
            <p:ph idx="2" type="body"/>
          </p:nvPr>
        </p:nvSpPr>
        <p:spPr>
          <a:xfrm>
            <a:off x="4939500" y="3078700"/>
            <a:ext cx="3837000" cy="195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U Federativnoj Narodnoj Republici Jugoslaviji je bila provođena centralizacija iz Beograda, a sva vlast bila je u rukama Komunističke partije Jugoslavije. U takvim okolnostima u Hrvatskoj se pojavio nacionalni pokret </a:t>
            </a:r>
            <a:r>
              <a:rPr i="1" lang="hr" sz="1200">
                <a:latin typeface="Georgia"/>
                <a:ea typeface="Georgia"/>
                <a:cs typeface="Georgia"/>
                <a:sym typeface="Georgia"/>
              </a:rPr>
              <a:t>Hrvatsko proljeće </a:t>
            </a: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koji je zahtijevao da Hrvatska dobije veću gospodarsku i političku samostalnost, a svoj vrhunac doživio je 1971. godine.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42" name="Google Shape;542;p7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572000" cy="26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5"/>
          <p:cNvSpPr txBox="1"/>
          <p:nvPr>
            <p:ph type="title"/>
          </p:nvPr>
        </p:nvSpPr>
        <p:spPr>
          <a:xfrm>
            <a:off x="1539350" y="240150"/>
            <a:ext cx="7482000" cy="233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Hrvatski socijalno-liberalni savez</a:t>
            </a:r>
            <a:endParaRPr sz="24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0" name="Google Shape;550;p75"/>
          <p:cNvSpPr txBox="1"/>
          <p:nvPr>
            <p:ph idx="1" type="body"/>
          </p:nvPr>
        </p:nvSpPr>
        <p:spPr>
          <a:xfrm>
            <a:off x="311700" y="3297050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U svibnju 1989. godine u Hrvatskoj je osnovana prva politička stranka nakon Drugog svjetskog rata, a zvala se Hrvatski socijalno-liberalni savez.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Hrvatski socijalno-liberalni savez je kasnije promijenio naziv u Hrvatska socijalno-liberalna stranka (HSLS).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6"/>
          <p:cNvSpPr txBox="1"/>
          <p:nvPr>
            <p:ph type="title"/>
          </p:nvPr>
        </p:nvSpPr>
        <p:spPr>
          <a:xfrm>
            <a:off x="265500" y="16180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Prvi višestranački demokratski izbori za Sabor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6" name="Google Shape;556;p76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latin typeface="Georgia"/>
                <a:ea typeface="Georgia"/>
                <a:cs typeface="Georgia"/>
                <a:sym typeface="Georgia"/>
              </a:rPr>
              <a:t>travanj i svibanj 1990.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7" name="Google Shape;557;p76"/>
          <p:cNvSpPr txBox="1"/>
          <p:nvPr>
            <p:ph idx="2" type="body"/>
          </p:nvPr>
        </p:nvSpPr>
        <p:spPr>
          <a:xfrm>
            <a:off x="4947550" y="879125"/>
            <a:ext cx="3837000" cy="29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Prvi višestranački demokratski izbori za Sabor održani su u proljeće 1990. godine.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Na izborima održanim 22. travnja i 6. svibnja 1990. godine pobijedila je Hrvatska demokratska zajednica na čelu s dr. Franjom Tuđmanom, kasnije prvim predsjednikom Hrvatske.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58" name="Google Shape;55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3369" y="0"/>
            <a:ext cx="78129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7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7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7"/>
          <p:cNvSpPr txBox="1"/>
          <p:nvPr>
            <p:ph idx="2" type="body"/>
          </p:nvPr>
        </p:nvSpPr>
        <p:spPr>
          <a:xfrm>
            <a:off x="208075" y="2989800"/>
            <a:ext cx="2826300" cy="18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Konstituirajuća sjednica Sabora održana je 30. svibnja 1990. godine. </a:t>
            </a:r>
            <a:br>
              <a:rPr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U znak sjećanja na konstituiranje prvog demokratski izabranog višestranačkog Sabora 30. svibanj je proglašen Danom državnosti.</a:t>
            </a:r>
            <a:endParaRPr sz="1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66" name="Google Shape;566;p77"/>
          <p:cNvSpPr txBox="1"/>
          <p:nvPr>
            <p:ph type="title"/>
          </p:nvPr>
        </p:nvSpPr>
        <p:spPr>
          <a:xfrm>
            <a:off x="208075" y="1424700"/>
            <a:ext cx="2944500" cy="15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20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Konstituirajuća sjednica prvog demokratskog višestranačkog Sabora</a:t>
            </a:r>
            <a:endParaRPr sz="20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20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30. svibnja 1990. godine</a:t>
            </a:r>
            <a:endParaRPr sz="20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78"/>
          <p:cNvPicPr preferRelativeResize="0"/>
          <p:nvPr/>
        </p:nvPicPr>
        <p:blipFill rotWithShape="1">
          <a:blip r:embed="rId3">
            <a:alphaModFix/>
          </a:blip>
          <a:srcRect b="17233" l="0" r="0" t="17240"/>
          <a:stretch/>
        </p:blipFill>
        <p:spPr>
          <a:xfrm>
            <a:off x="3257025" y="0"/>
            <a:ext cx="58869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8"/>
          <p:cNvSpPr txBox="1"/>
          <p:nvPr>
            <p:ph type="title"/>
          </p:nvPr>
        </p:nvSpPr>
        <p:spPr>
          <a:xfrm>
            <a:off x="319775" y="1117800"/>
            <a:ext cx="2808000" cy="88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Spomen ploča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74" name="Google Shape;574;p78"/>
          <p:cNvSpPr txBox="1"/>
          <p:nvPr>
            <p:ph idx="1" type="body"/>
          </p:nvPr>
        </p:nvSpPr>
        <p:spPr>
          <a:xfrm>
            <a:off x="319775" y="1998000"/>
            <a:ext cx="2808000" cy="26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Spomen ploča na glavnom stepeništu zgrade Hrvatskog sabora podsjeća nas na konstituirajuću sjednicu Sabora koja je održana 30. svibnja 1990. godine i na odluku Sabora Republike Hrvatske izglasanu 25. lipnja 1991. godine</a:t>
            </a:r>
            <a:r>
              <a:rPr b="1"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kojom se uspostavlja suverena i samostalna Republika Hrvatska.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7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79"/>
          <p:cNvSpPr txBox="1"/>
          <p:nvPr>
            <p:ph type="title"/>
          </p:nvPr>
        </p:nvSpPr>
        <p:spPr>
          <a:xfrm>
            <a:off x="252500" y="18160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Ustavne izmjene Ustava SR Hrvatske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81" name="Google Shape;581;p79"/>
          <p:cNvSpPr txBox="1"/>
          <p:nvPr>
            <p:ph idx="1" type="body"/>
          </p:nvPr>
        </p:nvSpPr>
        <p:spPr>
          <a:xfrm>
            <a:off x="252500" y="2571750"/>
            <a:ext cx="2808000" cy="22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Sabor je usvojio ustavne izmjene tadašnjeg Ustava Socijalističke Republike Hrvatske u srpnju 1990. godine. 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Najvažnije izmjene bile su promjena naziva države iz Socijalistička Republika Hrvatska u Republika Hrvatska, zatim izmjena grba i zastave. 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82" name="Google Shape;582;p7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5812" y="0"/>
            <a:ext cx="35527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8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89" name="Google Shape;589;p80"/>
          <p:cNvPicPr preferRelativeResize="0"/>
          <p:nvPr/>
        </p:nvPicPr>
        <p:blipFill rotWithShape="1">
          <a:blip r:embed="rId3">
            <a:alphaModFix/>
          </a:blip>
          <a:srcRect b="23492" l="14251" r="14422" t="30463"/>
          <a:stretch/>
        </p:blipFill>
        <p:spPr>
          <a:xfrm>
            <a:off x="3119700" y="1113301"/>
            <a:ext cx="6024297" cy="291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80"/>
          <p:cNvSpPr txBox="1"/>
          <p:nvPr>
            <p:ph type="title"/>
          </p:nvPr>
        </p:nvSpPr>
        <p:spPr>
          <a:xfrm>
            <a:off x="278100" y="174912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Ustav </a:t>
            </a:r>
            <a:b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Republike Hrvatske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2" name="Google Shape;592;p80"/>
          <p:cNvSpPr txBox="1"/>
          <p:nvPr>
            <p:ph idx="1" type="body"/>
          </p:nvPr>
        </p:nvSpPr>
        <p:spPr>
          <a:xfrm>
            <a:off x="345300" y="2757150"/>
            <a:ext cx="2740800" cy="18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Ustav Republike Hrvatske donio je i proglasio 22. prosinca 1990. godine prvi saziv demokratskog višestranačkog Sabora na kojem su zasjedala tri saborska vijeća: Vijeće udruženog rada, Društveno političko vijeće i Vijeće općina.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81"/>
          <p:cNvSpPr txBox="1"/>
          <p:nvPr>
            <p:ph type="title"/>
          </p:nvPr>
        </p:nvSpPr>
        <p:spPr>
          <a:xfrm>
            <a:off x="1725250" y="380550"/>
            <a:ext cx="71070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Referendum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19. svibnja 1991.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9" name="Google Shape;599;p81"/>
          <p:cNvSpPr txBox="1"/>
          <p:nvPr>
            <p:ph idx="1" type="body"/>
          </p:nvPr>
        </p:nvSpPr>
        <p:spPr>
          <a:xfrm>
            <a:off x="548200" y="3410575"/>
            <a:ext cx="7908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Na referendumu održanom 19. svibnja 1991. godine 94% glasača se izjasnilo za izlazak Hrvatske iz Jugoslavije te za stvaranje samostalne hrvatske države, a rezultate referenduma ozakonio je Sabor Republike Hrvatske donošenjem Ustavne odluke o suverenosti i samostalnosti Republike Hrvatske 25. lipnja 1991. godine.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b="3864" l="0" r="0" t="0"/>
          <a:stretch/>
        </p:blipFill>
        <p:spPr>
          <a:xfrm>
            <a:off x="0" y="1009700"/>
            <a:ext cx="9143998" cy="41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>
            <p:ph type="title"/>
          </p:nvPr>
        </p:nvSpPr>
        <p:spPr>
          <a:xfrm>
            <a:off x="1890300" y="65925"/>
            <a:ext cx="714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hr" sz="2400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Krvavi križevački sabor” 1397. </a:t>
            </a:r>
            <a:endParaRPr sz="2400"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1890300" y="712550"/>
            <a:ext cx="7146000" cy="18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Kralj Žigmund Luksemburški je 1396. godine u križarskoj vojni protiv Osmanlija bio poražen, a hrvatski velikaši predvođeni banom Lackovićem mislili su da je kralj stradao te su za novog vladara izabrali napuljskog kralja Ladislava. Ipak, kralj Žigmund je preživio bitku sa Osmanlijama te u svrhu pomirbe saziva sabor u Križevcima za 27. veljače 1397. godine. </a:t>
            </a:r>
            <a:endParaRPr sz="1200"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200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Na saboru je došlo do rasprave i optužbi na račun hrvatskih velikaša da su izdali kralja. Uslijedio je krvavi sukob u kojem nenaoružani hrvatski velikaši s banom Lackovićem na čelu bivaju potučeni od kraljevih vazala.</a:t>
            </a:r>
            <a:endParaRPr sz="1200"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82"/>
          <p:cNvSpPr txBox="1"/>
          <p:nvPr>
            <p:ph type="title"/>
          </p:nvPr>
        </p:nvSpPr>
        <p:spPr>
          <a:xfrm>
            <a:off x="2241200" y="308025"/>
            <a:ext cx="63573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Ustavna odluka o suverenosti i samostalnosti Republike Hrvatske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6" name="Google Shape;606;p82"/>
          <p:cNvSpPr txBox="1"/>
          <p:nvPr>
            <p:ph idx="1" type="body"/>
          </p:nvPr>
        </p:nvSpPr>
        <p:spPr>
          <a:xfrm>
            <a:off x="540150" y="3033000"/>
            <a:ext cx="7924800" cy="17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Samostalna i suverena Republika Hrvatska proglašena je 25. lipnja 1991. godine kada je na zajedničkoj sjednici sva tri saborska vijeća (Vijeće udruženog rada, Društveno političko vijeće i Vijeće općina) donesena Ustavna odluka o suverenosti i samostalnosti Republike Hrvatske.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Donošenjem ove odluke Hrvatska je pokrenula postupak razdruživanja od drugih republika i SFRJ te je pokrenula postupak za međunarodno priznavanje</a:t>
            </a:r>
            <a:r>
              <a:rPr b="1" lang="hr" sz="12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20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3"/>
          <p:cNvSpPr txBox="1"/>
          <p:nvPr>
            <p:ph type="title"/>
          </p:nvPr>
        </p:nvSpPr>
        <p:spPr>
          <a:xfrm>
            <a:off x="263400" y="839500"/>
            <a:ext cx="4045200" cy="193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hr" sz="2200">
                <a:solidFill>
                  <a:srgbClr val="0B539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Premda nisu bili zastupnici, mjesto im je tu kao najzaslužnijim ljudima za stvaranje hrvatske države.</a:t>
            </a:r>
            <a:endParaRPr i="1" sz="2200">
              <a:solidFill>
                <a:srgbClr val="0B539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B539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r" sz="600">
                <a:solidFill>
                  <a:srgbClr val="0B539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dr. Žarko Domljan</a:t>
            </a:r>
            <a:endParaRPr sz="6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12" name="Google Shape;612;p83"/>
          <p:cNvPicPr preferRelativeResize="0"/>
          <p:nvPr/>
        </p:nvPicPr>
        <p:blipFill rotWithShape="1">
          <a:blip r:embed="rId3">
            <a:alphaModFix/>
          </a:blip>
          <a:srcRect b="28602" l="0" r="0" t="8118"/>
          <a:stretch/>
        </p:blipFill>
        <p:spPr>
          <a:xfrm>
            <a:off x="4572000" y="0"/>
            <a:ext cx="4571999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83"/>
          <p:cNvPicPr preferRelativeResize="0"/>
          <p:nvPr/>
        </p:nvPicPr>
        <p:blipFill rotWithShape="1">
          <a:blip r:embed="rId4">
            <a:alphaModFix/>
          </a:blip>
          <a:srcRect b="29756" l="16409" r="17101" t="11896"/>
          <a:stretch/>
        </p:blipFill>
        <p:spPr>
          <a:xfrm>
            <a:off x="0" y="3225075"/>
            <a:ext cx="4572006" cy="1918424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83"/>
          <p:cNvSpPr txBox="1"/>
          <p:nvPr/>
        </p:nvSpPr>
        <p:spPr>
          <a:xfrm>
            <a:off x="263400" y="4752250"/>
            <a:ext cx="1212600" cy="27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dr. Franjo Tuđman</a:t>
            </a:r>
            <a:b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Nikola Vrljić)</a:t>
            </a:r>
            <a:endParaRPr sz="7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5" name="Google Shape;615;p83"/>
          <p:cNvSpPr txBox="1"/>
          <p:nvPr/>
        </p:nvSpPr>
        <p:spPr>
          <a:xfrm>
            <a:off x="3096000" y="4752250"/>
            <a:ext cx="1212600" cy="27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kardinal Franjo Kuharić</a:t>
            </a:r>
            <a:b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7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Tomislav Kršnjavi)</a:t>
            </a:r>
            <a:endParaRPr sz="7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6" name="Google Shape;616;p83"/>
          <p:cNvSpPr txBox="1"/>
          <p:nvPr/>
        </p:nvSpPr>
        <p:spPr>
          <a:xfrm>
            <a:off x="4572000" y="4546150"/>
            <a:ext cx="4572000" cy="479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dr. Franjo Tuđman</a:t>
            </a:r>
            <a:b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11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(kipar Nikola Vrljić)</a:t>
            </a:r>
            <a:endParaRPr sz="11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17" name="Google Shape;617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4"/>
          <p:cNvSpPr txBox="1"/>
          <p:nvPr>
            <p:ph type="title"/>
          </p:nvPr>
        </p:nvSpPr>
        <p:spPr>
          <a:xfrm>
            <a:off x="1739175" y="354500"/>
            <a:ext cx="70932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Dan neovisnosti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4" name="Google Shape;624;p84"/>
          <p:cNvSpPr txBox="1"/>
          <p:nvPr>
            <p:ph idx="1" type="body"/>
          </p:nvPr>
        </p:nvSpPr>
        <p:spPr>
          <a:xfrm>
            <a:off x="524025" y="3384600"/>
            <a:ext cx="7932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Dan neovisnosti u Republici Hrvatskoj se obilježava svake godine 25. lipnja </a:t>
            </a: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kao spomendan na povijesnu odluku Hrvatskog sabora iz 1991. godine o proglašenju suverene i samostalne Republike Hrvatske te o pokretanju postupka razdruživanja od ostalih jugoslavenskih republika.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5"/>
          <p:cNvSpPr txBox="1"/>
          <p:nvPr>
            <p:ph type="title"/>
          </p:nvPr>
        </p:nvSpPr>
        <p:spPr>
          <a:xfrm>
            <a:off x="2192825" y="433450"/>
            <a:ext cx="6564300" cy="177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8. listopada 1991.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1" name="Google Shape;631;p85"/>
          <p:cNvSpPr txBox="1"/>
          <p:nvPr>
            <p:ph idx="1" type="body"/>
          </p:nvPr>
        </p:nvSpPr>
        <p:spPr>
          <a:xfrm>
            <a:off x="537425" y="3337650"/>
            <a:ext cx="7919400" cy="105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Hrvatski sabor je 8. listopada 1991. godine donio Odluku o raskidu državnopravnih sveza s ostalim republikama i pokrajinama SFRJ.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8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17458" r="6368" t="26959"/>
          <a:stretch/>
        </p:blipFill>
        <p:spPr>
          <a:xfrm>
            <a:off x="3265075" y="0"/>
            <a:ext cx="5878925" cy="375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86"/>
          <p:cNvSpPr txBox="1"/>
          <p:nvPr>
            <p:ph type="title"/>
          </p:nvPr>
        </p:nvSpPr>
        <p:spPr>
          <a:xfrm>
            <a:off x="223050" y="1483375"/>
            <a:ext cx="2808000" cy="15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Dan Hrvatskog sabora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9" name="Google Shape;639;p86"/>
          <p:cNvSpPr txBox="1"/>
          <p:nvPr>
            <p:ph idx="1" type="body"/>
          </p:nvPr>
        </p:nvSpPr>
        <p:spPr>
          <a:xfrm>
            <a:off x="223050" y="3224775"/>
            <a:ext cx="2808000" cy="7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hr" sz="24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8. listopada</a:t>
            </a:r>
            <a:endParaRPr sz="24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40" name="Google Shape;640;p86"/>
          <p:cNvSpPr txBox="1"/>
          <p:nvPr/>
        </p:nvSpPr>
        <p:spPr>
          <a:xfrm>
            <a:off x="3756850" y="3890600"/>
            <a:ext cx="5167800" cy="11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Dan Hrvatskog sabora obilježava se 8. listopada kao spomendan na sjećanje kada je Sabor Republike Hrvatske 1991. godine jednoglasno donio Odluku o raskidu svih državnopravnih sveza s ostalim republikama i pokrajinama SFRJ.</a:t>
            </a:r>
            <a:endParaRPr sz="12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7"/>
          <p:cNvSpPr txBox="1"/>
          <p:nvPr>
            <p:ph type="title"/>
          </p:nvPr>
        </p:nvSpPr>
        <p:spPr>
          <a:xfrm>
            <a:off x="264850" y="899223"/>
            <a:ext cx="4045200" cy="243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Međunarodno priznanje Republike Hrvatske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46" name="Google Shape;646;p87"/>
          <p:cNvSpPr txBox="1"/>
          <p:nvPr>
            <p:ph idx="1" type="subTitle"/>
          </p:nvPr>
        </p:nvSpPr>
        <p:spPr>
          <a:xfrm>
            <a:off x="264850" y="3124580"/>
            <a:ext cx="4045200" cy="13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latin typeface="Georgia"/>
                <a:ea typeface="Georgia"/>
                <a:cs typeface="Georgia"/>
                <a:sym typeface="Georgia"/>
              </a:rPr>
              <a:t>15. siječnja 1992.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47" name="Google Shape;647;p8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Njemačka je priznala Republiku Hrvatsku u prosincu 1991. godine, a odluka o priznanju stupila je na snagu 15. siječnja 1992. godine kada je Hrvatska međunarodno priznata i od ostalih država tadašnje Europske zajednice.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48" name="Google Shape;64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8"/>
          <p:cNvSpPr txBox="1"/>
          <p:nvPr>
            <p:ph type="title"/>
          </p:nvPr>
        </p:nvSpPr>
        <p:spPr>
          <a:xfrm>
            <a:off x="184900" y="15468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Zastupnički dom Hrvatskog sabora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54" name="Google Shape;654;p88"/>
          <p:cNvSpPr txBox="1"/>
          <p:nvPr>
            <p:ph idx="1" type="subTitle"/>
          </p:nvPr>
        </p:nvSpPr>
        <p:spPr>
          <a:xfrm>
            <a:off x="248113" y="326290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Georgia"/>
              <a:buChar char="-"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konstituiran 1992. godine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55" name="Google Shape;655;p88"/>
          <p:cNvSpPr txBox="1"/>
          <p:nvPr>
            <p:ph type="title"/>
          </p:nvPr>
        </p:nvSpPr>
        <p:spPr>
          <a:xfrm>
            <a:off x="4851975" y="15468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Županijski dom Hrvatskog sabora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56" name="Google Shape;656;p88"/>
          <p:cNvSpPr txBox="1"/>
          <p:nvPr>
            <p:ph idx="1" type="subTitle"/>
          </p:nvPr>
        </p:nvSpPr>
        <p:spPr>
          <a:xfrm>
            <a:off x="4850688" y="326290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Georgia"/>
              <a:buChar char="-"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konstituiran 1993. godine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57" name="Google Shape;65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9"/>
          <p:cNvSpPr txBox="1"/>
          <p:nvPr>
            <p:ph type="title"/>
          </p:nvPr>
        </p:nvSpPr>
        <p:spPr>
          <a:xfrm>
            <a:off x="265500" y="699913"/>
            <a:ext cx="4045200" cy="205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Republika Hrvatska članica UN-a</a:t>
            </a:r>
            <a:endParaRPr sz="38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63" name="Google Shape;663;p89"/>
          <p:cNvSpPr txBox="1"/>
          <p:nvPr>
            <p:ph idx="1" type="subTitle"/>
          </p:nvPr>
        </p:nvSpPr>
        <p:spPr>
          <a:xfrm>
            <a:off x="265500" y="2989513"/>
            <a:ext cx="4045200" cy="14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Republika Hrvatska je 22. svibnja 1992. godine dobila punopravno članstvo u Ujedinjenim narodima. Naime, to je bila još jedna potvrda međunarodnog priznanja Republike Hrvatske kao i potvrda raspada SFRJ.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64" name="Google Shape;66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5500" y="689413"/>
            <a:ext cx="4528501" cy="376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0"/>
          <p:cNvSpPr txBox="1"/>
          <p:nvPr>
            <p:ph type="title"/>
          </p:nvPr>
        </p:nvSpPr>
        <p:spPr>
          <a:xfrm>
            <a:off x="265500" y="333025"/>
            <a:ext cx="4045200" cy="44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S</a:t>
            </a: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abor Republike Hrvatske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je 1997. godine </a:t>
            </a:r>
            <a:b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promijenio ime u 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Hrvatski državni sabor.</a:t>
            </a:r>
            <a:endParaRPr sz="240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1" name="Google Shape;671;p90"/>
          <p:cNvSpPr txBox="1"/>
          <p:nvPr>
            <p:ph idx="2" type="body"/>
          </p:nvPr>
        </p:nvSpPr>
        <p:spPr>
          <a:xfrm>
            <a:off x="4939500" y="362700"/>
            <a:ext cx="3837000" cy="44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hr" sz="2400">
                <a:latin typeface="Georgia"/>
                <a:ea typeface="Georgia"/>
                <a:cs typeface="Georgia"/>
                <a:sym typeface="Georgia"/>
              </a:rPr>
              <a:t>Hrvatski državni sabor 2001. godine mijenja ime u Hrvatski sabor.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72" name="Google Shape;67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" y="69449"/>
            <a:ext cx="859175" cy="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91"/>
          <p:cNvSpPr txBox="1"/>
          <p:nvPr>
            <p:ph idx="1" type="subTitle"/>
          </p:nvPr>
        </p:nvSpPr>
        <p:spPr>
          <a:xfrm>
            <a:off x="540150" y="2922950"/>
            <a:ext cx="7924800" cy="199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latin typeface="Georgia"/>
                <a:ea typeface="Georgia"/>
                <a:cs typeface="Georgia"/>
                <a:sym typeface="Georgia"/>
              </a:rPr>
              <a:t>Republika Hrvatska je 1. srpnja 2013. godine postala punopravna članica Europske unije.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9" name="Google Shape;679;p91"/>
          <p:cNvSpPr txBox="1"/>
          <p:nvPr>
            <p:ph type="ctrTitle"/>
          </p:nvPr>
        </p:nvSpPr>
        <p:spPr>
          <a:xfrm>
            <a:off x="1998202" y="322725"/>
            <a:ext cx="68340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Republika Hrvatska punopravna članica EU</a:t>
            </a:r>
            <a:endParaRPr sz="38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0" l="2219" r="0" t="0"/>
          <a:stretch/>
        </p:blipFill>
        <p:spPr>
          <a:xfrm>
            <a:off x="0" y="0"/>
            <a:ext cx="67056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>
            <p:ph type="title"/>
          </p:nvPr>
        </p:nvSpPr>
        <p:spPr>
          <a:xfrm>
            <a:off x="6105325" y="1117050"/>
            <a:ext cx="28080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Sabor u Cetinu</a:t>
            </a:r>
            <a:br>
              <a:rPr lang="hr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1527. - 1918.</a:t>
            </a:r>
            <a:endParaRPr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6027300" y="1929400"/>
            <a:ext cx="2977800" cy="29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Hrvatsko plemstvo je na Cetingradskom saboru na hrvatsko prijestolje izabralo habsburšku dinastiju i to nakon nekoliko stoljeća mađarskih kraljeva.</a:t>
            </a:r>
            <a:endParaRPr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hr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Na Cetinskome saboru održanom 1527. godine donesena je odluka da za hrvatskoga kralja bude izabran Ferdinand I. Habsburški, češki kralj i nadvojvoda austrijski te da Hrvatska ulazi u novu državnu zajednicu </a:t>
            </a:r>
            <a:r>
              <a:rPr lang="hr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Hrvatske i Habsburške Monarhije</a:t>
            </a:r>
            <a:r>
              <a:rPr lang="hr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 ili personalnu uniju - zajednicu koja će na čelu imati jednog zajedničkog vladara.</a:t>
            </a:r>
            <a:endParaRPr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16" y="0"/>
            <a:ext cx="914355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92"/>
          <p:cNvSpPr txBox="1"/>
          <p:nvPr>
            <p:ph type="title"/>
          </p:nvPr>
        </p:nvSpPr>
        <p:spPr>
          <a:xfrm>
            <a:off x="239825" y="1206300"/>
            <a:ext cx="2808000" cy="9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Marija Jurić Zagorka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87" name="Google Shape;687;p92"/>
          <p:cNvSpPr txBox="1"/>
          <p:nvPr>
            <p:ph idx="1" type="body"/>
          </p:nvPr>
        </p:nvSpPr>
        <p:spPr>
          <a:xfrm>
            <a:off x="193925" y="2121300"/>
            <a:ext cx="3010800" cy="26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Naša novinarka i književnica Marija Jurić Zagorka ima posebno mjesto u Hrvatskom saboru, a to je novinarska soba koja je po našoj slavnoj književnici i prvoj novinarki dobila i ime. </a:t>
            </a:r>
            <a:b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Novinarska soba u Hrvatskom saboru je prostor namijenjen novinarima koji izvještavaju o događanjima u Hrvatskom saboru.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93"/>
          <p:cNvPicPr preferRelativeResize="0"/>
          <p:nvPr/>
        </p:nvPicPr>
        <p:blipFill rotWithShape="1">
          <a:blip r:embed="rId3">
            <a:alphaModFix/>
          </a:blip>
          <a:srcRect b="0" l="0" r="8466" t="0"/>
          <a:stretch/>
        </p:blipFill>
        <p:spPr>
          <a:xfrm>
            <a:off x="3259049" y="0"/>
            <a:ext cx="58849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93"/>
          <p:cNvSpPr txBox="1"/>
          <p:nvPr>
            <p:ph type="title"/>
          </p:nvPr>
        </p:nvSpPr>
        <p:spPr>
          <a:xfrm>
            <a:off x="237700" y="1535450"/>
            <a:ext cx="28080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Karlo Susan i </a:t>
            </a:r>
            <a:b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Lav Kalda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95" name="Google Shape;695;p93"/>
          <p:cNvSpPr txBox="1"/>
          <p:nvPr>
            <p:ph idx="1" type="body"/>
          </p:nvPr>
        </p:nvSpPr>
        <p:spPr>
          <a:xfrm>
            <a:off x="237700" y="2524975"/>
            <a:ext cx="2808000" cy="15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Današnji izgled zgrade Hrvatskoga sabora datira s početka 20. stoljeća, a za njega su zaslužni arhitekti Lav Kalda i Karlo Susan.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" y="0"/>
            <a:ext cx="914345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4"/>
          <p:cNvSpPr txBox="1"/>
          <p:nvPr>
            <p:ph type="title"/>
          </p:nvPr>
        </p:nvSpPr>
        <p:spPr>
          <a:xfrm>
            <a:off x="263925" y="1106763"/>
            <a:ext cx="2808000" cy="74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Reljef sv. Josipa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3" name="Google Shape;703;p94"/>
          <p:cNvSpPr txBox="1"/>
          <p:nvPr>
            <p:ph idx="1" type="body"/>
          </p:nvPr>
        </p:nvSpPr>
        <p:spPr>
          <a:xfrm>
            <a:off x="263925" y="1930425"/>
            <a:ext cx="2808000" cy="29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Hrvatski sabor je na svom zasjedanju 1687. godine jednoglasnom odlukom proglasio sv. Josipa zaštitnikom Hrvatskog kraljevstva.</a:t>
            </a:r>
            <a:b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Kao trajnu uspomenu na tu odluku Hrvatskog sabora, 2008. godine je na ulazu u Hrvatski sabor postavljen reljef sv. Josipa. 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r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Reljef je rad kipara Šime Vulasa.</a:t>
            </a:r>
            <a:endParaRPr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latin typeface="Georgia"/>
                <a:ea typeface="Georgia"/>
                <a:cs typeface="Georgia"/>
                <a:sym typeface="Georgia"/>
              </a:rPr>
              <a:t>Cetinska povelja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b="9637" l="0" r="0" t="454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6090800" y="2355100"/>
            <a:ext cx="2771700" cy="18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" sz="12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Cetingradska povelja je dokument kojim je 1. siječnja 1527. godine potvrđena odluka hrvatskog plemstva o izboru habsburške dinastije na hrvatsko prijestolje. Povelja se i danas nalazi u Austrijskom državnom arhivu u Beču.</a:t>
            </a:r>
            <a:endParaRPr sz="12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6090800" y="1298525"/>
            <a:ext cx="25521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rPr>
              <a:t>Cetingradska povelja</a:t>
            </a:r>
            <a:endParaRPr sz="2400">
              <a:solidFill>
                <a:srgbClr val="D9D9D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